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378" r:id="rId2"/>
    <p:sldId id="256" r:id="rId3"/>
    <p:sldId id="259" r:id="rId4"/>
    <p:sldId id="260" r:id="rId5"/>
    <p:sldId id="401" r:id="rId6"/>
    <p:sldId id="392" r:id="rId7"/>
    <p:sldId id="402" r:id="rId8"/>
    <p:sldId id="388"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09"/>
    <p:restoredTop sz="96327"/>
  </p:normalViewPr>
  <p:slideViewPr>
    <p:cSldViewPr snapToGrid="0" snapToObjects="1">
      <p:cViewPr>
        <p:scale>
          <a:sx n="40" d="100"/>
          <a:sy n="40" d="100"/>
        </p:scale>
        <p:origin x="1066" y="43"/>
      </p:cViewPr>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45" name="Shape 45"/>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rial" panose="020B0604020202020204" pitchFamily="34" charset="0"/>
        <a:ea typeface="Helvetica Neue"/>
        <a:cs typeface="Arial" panose="020B0604020202020204" pitchFamily="34" charset="0"/>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 Photos">
    <p:bg>
      <p:bgRef idx="1001">
        <a:schemeClr val="bg1"/>
      </p:bgRef>
    </p:bg>
    <p:spTree>
      <p:nvGrpSpPr>
        <p:cNvPr id="1" name=""/>
        <p:cNvGrpSpPr/>
        <p:nvPr/>
      </p:nvGrpSpPr>
      <p:grpSpPr>
        <a:xfrm>
          <a:off x="0" y="0"/>
          <a:ext cx="0" cy="0"/>
          <a:chOff x="0" y="0"/>
          <a:chExt cx="0" cy="0"/>
        </a:xfrm>
      </p:grpSpPr>
      <p:sp>
        <p:nvSpPr>
          <p:cNvPr id="11" name="Circle"/>
          <p:cNvSpPr/>
          <p:nvPr/>
        </p:nvSpPr>
        <p:spPr>
          <a:xfrm>
            <a:off x="22441115" y="12531083"/>
            <a:ext cx="571501" cy="571501"/>
          </a:xfrm>
          <a:prstGeom prst="ellipse">
            <a:avLst/>
          </a:prstGeom>
          <a:solidFill>
            <a:schemeClr val="tx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1" i="0" dirty="0">
              <a:latin typeface="Arial Black" panose="020B0604020202020204" pitchFamily="34" charset="0"/>
              <a:cs typeface="Arial Black" panose="020B0604020202020204" pitchFamily="34" charset="0"/>
            </a:endParaRPr>
          </a:p>
        </p:txBody>
      </p:sp>
      <p:sp>
        <p:nvSpPr>
          <p:cNvPr id="12" name="Slide Number"/>
          <p:cNvSpPr txBox="1">
            <a:spLocks noGrp="1"/>
          </p:cNvSpPr>
          <p:nvPr>
            <p:ph type="sldNum" sz="quarter" idx="2"/>
          </p:nvPr>
        </p:nvSpPr>
        <p:spPr>
          <a:xfrm>
            <a:off x="22441116" y="12667342"/>
            <a:ext cx="571501" cy="298984"/>
          </a:xfrm>
          <a:prstGeom prst="rect">
            <a:avLst/>
          </a:prstGeom>
        </p:spPr>
        <p:txBody>
          <a:bodyPr wrap="square"/>
          <a:lstStyle>
            <a:lvl1pPr>
              <a:defRPr sz="1400" b="1">
                <a:solidFill>
                  <a:srgbClr val="F0F0F0"/>
                </a:solidFill>
                <a:latin typeface="Arial"/>
                <a:ea typeface="Arial"/>
                <a:cs typeface="Arial"/>
                <a:sym typeface="Arial"/>
              </a:defRPr>
            </a:lvl1pPr>
          </a:lstStyle>
          <a:p>
            <a:fld id="{86CB4B4D-7CA3-9044-876B-883B54F8677D}" type="slidenum">
              <a:t>‹#›</a:t>
            </a:fld>
            <a:endParaRPr dirty="0"/>
          </a:p>
        </p:txBody>
      </p:sp>
      <p:sp>
        <p:nvSpPr>
          <p:cNvPr id="14"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accent5"/>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b="1" i="0" dirty="0">
              <a:latin typeface="Arial Black" panose="020B0604020202020204" pitchFamily="34" charset="0"/>
              <a:cs typeface="Arial Black" panose="020B0604020202020204" pitchFamily="34" charset="0"/>
            </a:endParaRPr>
          </a:p>
        </p:txBody>
      </p:sp>
      <p:pic>
        <p:nvPicPr>
          <p:cNvPr id="21" name="Рисунок 20">
            <a:extLst>
              <a:ext uri="{FF2B5EF4-FFF2-40B4-BE49-F238E27FC236}">
                <a16:creationId xmlns:a16="http://schemas.microsoft.com/office/drawing/2014/main" id="{72A7C879-41BF-4041-91D8-755EAC394BB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92427" y="546566"/>
            <a:ext cx="2420190" cy="613115"/>
          </a:xfrm>
          <a:prstGeom prst="rect">
            <a:avLst/>
          </a:prstGeom>
        </p:spPr>
      </p:pic>
    </p:spTree>
    <p:extLst>
      <p:ext uri="{BB962C8B-B14F-4D97-AF65-F5344CB8AC3E}">
        <p14:creationId xmlns:p14="http://schemas.microsoft.com/office/powerpoint/2010/main" val="1021012141"/>
      </p:ext>
    </p:extLst>
  </p:cSld>
  <p:clrMapOvr>
    <a:overrideClrMapping bg1="lt1" tx1="dk1" bg2="lt2" tx2="dk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without header) + Photos">
    <p:bg>
      <p:bgPr>
        <a:solidFill>
          <a:schemeClr val="bg2"/>
        </a:solidFill>
        <a:effectLst/>
      </p:bgPr>
    </p:bg>
    <p:spTree>
      <p:nvGrpSpPr>
        <p:cNvPr id="1" name=""/>
        <p:cNvGrpSpPr/>
        <p:nvPr/>
      </p:nvGrpSpPr>
      <p:grpSpPr>
        <a:xfrm>
          <a:off x="0" y="0"/>
          <a:ext cx="0" cy="0"/>
          <a:chOff x="0" y="0"/>
          <a:chExt cx="0" cy="0"/>
        </a:xfrm>
      </p:grpSpPr>
      <p:sp>
        <p:nvSpPr>
          <p:cNvPr id="30" name="Circle"/>
          <p:cNvSpPr/>
          <p:nvPr/>
        </p:nvSpPr>
        <p:spPr>
          <a:xfrm>
            <a:off x="22441117" y="11878733"/>
            <a:ext cx="571501" cy="571501"/>
          </a:xfrm>
          <a:prstGeom prst="ellipse">
            <a:avLst/>
          </a:prstGeom>
          <a:solidFill>
            <a:schemeClr val="tx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b="1" i="0" dirty="0">
              <a:latin typeface="Arial Black" panose="020B0604020202020204" pitchFamily="34" charset="0"/>
              <a:cs typeface="Arial Black" panose="020B0604020202020204" pitchFamily="34" charset="0"/>
            </a:endParaRPr>
          </a:p>
        </p:txBody>
      </p:sp>
      <p:sp>
        <p:nvSpPr>
          <p:cNvPr id="31" name="Slide Number"/>
          <p:cNvSpPr txBox="1">
            <a:spLocks noGrp="1"/>
          </p:cNvSpPr>
          <p:nvPr>
            <p:ph type="sldNum" sz="quarter" idx="2"/>
          </p:nvPr>
        </p:nvSpPr>
        <p:spPr>
          <a:xfrm>
            <a:off x="22445350" y="12003953"/>
            <a:ext cx="571501" cy="298984"/>
          </a:xfrm>
          <a:prstGeom prst="rect">
            <a:avLst/>
          </a:prstGeom>
        </p:spPr>
        <p:txBody>
          <a:bodyPr wrap="square"/>
          <a:lstStyle>
            <a:lvl1pPr>
              <a:defRPr sz="1400" b="1">
                <a:solidFill>
                  <a:srgbClr val="F0F0F0"/>
                </a:solidFill>
                <a:latin typeface="Arial"/>
                <a:ea typeface="Arial"/>
                <a:cs typeface="Arial"/>
                <a:sym typeface="Arial"/>
              </a:defRPr>
            </a:lvl1pPr>
          </a:lstStyle>
          <a:p>
            <a:fld id="{86CB4B4D-7CA3-9044-876B-883B54F8677D}" type="slidenum">
              <a:t>‹#›</a:t>
            </a:fld>
            <a:endParaRPr/>
          </a:p>
        </p:txBody>
      </p:sp>
      <p:sp>
        <p:nvSpPr>
          <p:cNvPr id="4" name="Picture Placeholder 2">
            <a:extLst>
              <a:ext uri="{FF2B5EF4-FFF2-40B4-BE49-F238E27FC236}">
                <a16:creationId xmlns:a16="http://schemas.microsoft.com/office/drawing/2014/main" id="{FBAE1344-71FB-214A-985A-C79AE33BAD38}"/>
              </a:ext>
            </a:extLst>
          </p:cNvPr>
          <p:cNvSpPr>
            <a:spLocks noGrp="1"/>
          </p:cNvSpPr>
          <p:nvPr>
            <p:ph type="pic" sz="quarter" idx="10"/>
          </p:nvPr>
        </p:nvSpPr>
        <p:spPr>
          <a:xfrm>
            <a:off x="4412414"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5" name="Picture Placeholder 2">
            <a:extLst>
              <a:ext uri="{FF2B5EF4-FFF2-40B4-BE49-F238E27FC236}">
                <a16:creationId xmlns:a16="http://schemas.microsoft.com/office/drawing/2014/main" id="{3FAF2F12-F6A2-F94B-94A1-8FC535902C7B}"/>
              </a:ext>
            </a:extLst>
          </p:cNvPr>
          <p:cNvSpPr>
            <a:spLocks noGrp="1"/>
          </p:cNvSpPr>
          <p:nvPr>
            <p:ph type="pic" sz="quarter" idx="11"/>
          </p:nvPr>
        </p:nvSpPr>
        <p:spPr>
          <a:xfrm>
            <a:off x="7735451"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6" name="Picture Placeholder 2">
            <a:extLst>
              <a:ext uri="{FF2B5EF4-FFF2-40B4-BE49-F238E27FC236}">
                <a16:creationId xmlns:a16="http://schemas.microsoft.com/office/drawing/2014/main" id="{D2D72B2A-0AFA-E744-A788-3DBAB2334098}"/>
              </a:ext>
            </a:extLst>
          </p:cNvPr>
          <p:cNvSpPr>
            <a:spLocks noGrp="1"/>
          </p:cNvSpPr>
          <p:nvPr>
            <p:ph type="pic" sz="quarter" idx="12"/>
          </p:nvPr>
        </p:nvSpPr>
        <p:spPr>
          <a:xfrm>
            <a:off x="11058488"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7" name="Picture Placeholder 2">
            <a:extLst>
              <a:ext uri="{FF2B5EF4-FFF2-40B4-BE49-F238E27FC236}">
                <a16:creationId xmlns:a16="http://schemas.microsoft.com/office/drawing/2014/main" id="{C86CE5F9-F76C-5447-854F-C41CDBCF8B4D}"/>
              </a:ext>
            </a:extLst>
          </p:cNvPr>
          <p:cNvSpPr>
            <a:spLocks noGrp="1"/>
          </p:cNvSpPr>
          <p:nvPr>
            <p:ph type="pic" sz="quarter" idx="13"/>
          </p:nvPr>
        </p:nvSpPr>
        <p:spPr>
          <a:xfrm>
            <a:off x="14381525"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8" name="Picture Placeholder 2">
            <a:extLst>
              <a:ext uri="{FF2B5EF4-FFF2-40B4-BE49-F238E27FC236}">
                <a16:creationId xmlns:a16="http://schemas.microsoft.com/office/drawing/2014/main" id="{AD67D36D-1FCA-3A46-9B4A-5D1828C6D688}"/>
              </a:ext>
            </a:extLst>
          </p:cNvPr>
          <p:cNvSpPr>
            <a:spLocks noGrp="1"/>
          </p:cNvSpPr>
          <p:nvPr>
            <p:ph type="pic" sz="quarter" idx="14"/>
          </p:nvPr>
        </p:nvSpPr>
        <p:spPr>
          <a:xfrm>
            <a:off x="17704563"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9" name="Picture Placeholder 2">
            <a:extLst>
              <a:ext uri="{FF2B5EF4-FFF2-40B4-BE49-F238E27FC236}">
                <a16:creationId xmlns:a16="http://schemas.microsoft.com/office/drawing/2014/main" id="{486BE658-6D24-CA4C-AB3D-5A54CB356B30}"/>
              </a:ext>
            </a:extLst>
          </p:cNvPr>
          <p:cNvSpPr>
            <a:spLocks noGrp="1"/>
          </p:cNvSpPr>
          <p:nvPr>
            <p:ph type="pic" sz="quarter" idx="15"/>
          </p:nvPr>
        </p:nvSpPr>
        <p:spPr>
          <a:xfrm>
            <a:off x="4412414"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10" name="Picture Placeholder 2">
            <a:extLst>
              <a:ext uri="{FF2B5EF4-FFF2-40B4-BE49-F238E27FC236}">
                <a16:creationId xmlns:a16="http://schemas.microsoft.com/office/drawing/2014/main" id="{FFF242D3-B6C6-414A-84B9-697A2301F818}"/>
              </a:ext>
            </a:extLst>
          </p:cNvPr>
          <p:cNvSpPr>
            <a:spLocks noGrp="1"/>
          </p:cNvSpPr>
          <p:nvPr>
            <p:ph type="pic" sz="quarter" idx="16"/>
          </p:nvPr>
        </p:nvSpPr>
        <p:spPr>
          <a:xfrm>
            <a:off x="7735451"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11" name="Picture Placeholder 2">
            <a:extLst>
              <a:ext uri="{FF2B5EF4-FFF2-40B4-BE49-F238E27FC236}">
                <a16:creationId xmlns:a16="http://schemas.microsoft.com/office/drawing/2014/main" id="{D050F28B-8BAE-5B4C-B35C-E30F344D5141}"/>
              </a:ext>
            </a:extLst>
          </p:cNvPr>
          <p:cNvSpPr>
            <a:spLocks noGrp="1"/>
          </p:cNvSpPr>
          <p:nvPr>
            <p:ph type="pic" sz="quarter" idx="17"/>
          </p:nvPr>
        </p:nvSpPr>
        <p:spPr>
          <a:xfrm>
            <a:off x="11058488"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12" name="Picture Placeholder 2">
            <a:extLst>
              <a:ext uri="{FF2B5EF4-FFF2-40B4-BE49-F238E27FC236}">
                <a16:creationId xmlns:a16="http://schemas.microsoft.com/office/drawing/2014/main" id="{642DCAE9-9E18-4B47-A5A0-FB78038F0822}"/>
              </a:ext>
            </a:extLst>
          </p:cNvPr>
          <p:cNvSpPr>
            <a:spLocks noGrp="1"/>
          </p:cNvSpPr>
          <p:nvPr>
            <p:ph type="pic" sz="quarter" idx="18"/>
          </p:nvPr>
        </p:nvSpPr>
        <p:spPr>
          <a:xfrm>
            <a:off x="14381525"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13" name="Picture Placeholder 2">
            <a:extLst>
              <a:ext uri="{FF2B5EF4-FFF2-40B4-BE49-F238E27FC236}">
                <a16:creationId xmlns:a16="http://schemas.microsoft.com/office/drawing/2014/main" id="{F32F03F1-C50A-864C-B428-79231A186CED}"/>
              </a:ext>
            </a:extLst>
          </p:cNvPr>
          <p:cNvSpPr>
            <a:spLocks noGrp="1"/>
          </p:cNvSpPr>
          <p:nvPr>
            <p:ph type="pic" sz="quarter" idx="19"/>
          </p:nvPr>
        </p:nvSpPr>
        <p:spPr>
          <a:xfrm>
            <a:off x="17704563"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Tree>
    <p:extLst>
      <p:ext uri="{BB962C8B-B14F-4D97-AF65-F5344CB8AC3E}">
        <p14:creationId xmlns:p14="http://schemas.microsoft.com/office/powerpoint/2010/main" val="74284329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bg>
      <p:bgPr>
        <a:solidFill>
          <a:schemeClr val="bg2"/>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 Photos">
    <p:bg>
      <p:bgPr>
        <a:solidFill>
          <a:schemeClr val="bg2"/>
        </a:solid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1F935C2-BB49-7F44-AA76-95F670099320}"/>
              </a:ext>
            </a:extLst>
          </p:cNvPr>
          <p:cNvSpPr>
            <a:spLocks noGrp="1"/>
          </p:cNvSpPr>
          <p:nvPr>
            <p:ph type="pic" sz="quarter" idx="10"/>
          </p:nvPr>
        </p:nvSpPr>
        <p:spPr>
          <a:xfrm>
            <a:off x="4412414"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3" name="Picture Placeholder 2">
            <a:extLst>
              <a:ext uri="{FF2B5EF4-FFF2-40B4-BE49-F238E27FC236}">
                <a16:creationId xmlns:a16="http://schemas.microsoft.com/office/drawing/2014/main" id="{58871FA9-522E-EF46-8ED1-22380FB4075C}"/>
              </a:ext>
            </a:extLst>
          </p:cNvPr>
          <p:cNvSpPr>
            <a:spLocks noGrp="1"/>
          </p:cNvSpPr>
          <p:nvPr>
            <p:ph type="pic" sz="quarter" idx="11"/>
          </p:nvPr>
        </p:nvSpPr>
        <p:spPr>
          <a:xfrm>
            <a:off x="7735451"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4" name="Picture Placeholder 2">
            <a:extLst>
              <a:ext uri="{FF2B5EF4-FFF2-40B4-BE49-F238E27FC236}">
                <a16:creationId xmlns:a16="http://schemas.microsoft.com/office/drawing/2014/main" id="{A1CE6A93-8415-B84C-9636-40D989C3225E}"/>
              </a:ext>
            </a:extLst>
          </p:cNvPr>
          <p:cNvSpPr>
            <a:spLocks noGrp="1"/>
          </p:cNvSpPr>
          <p:nvPr>
            <p:ph type="pic" sz="quarter" idx="12"/>
          </p:nvPr>
        </p:nvSpPr>
        <p:spPr>
          <a:xfrm>
            <a:off x="11058488"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5" name="Picture Placeholder 2">
            <a:extLst>
              <a:ext uri="{FF2B5EF4-FFF2-40B4-BE49-F238E27FC236}">
                <a16:creationId xmlns:a16="http://schemas.microsoft.com/office/drawing/2014/main" id="{24F4412B-9D40-1740-8196-208EDFDE6A40}"/>
              </a:ext>
            </a:extLst>
          </p:cNvPr>
          <p:cNvSpPr>
            <a:spLocks noGrp="1"/>
          </p:cNvSpPr>
          <p:nvPr>
            <p:ph type="pic" sz="quarter" idx="13"/>
          </p:nvPr>
        </p:nvSpPr>
        <p:spPr>
          <a:xfrm>
            <a:off x="14381525"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6" name="Picture Placeholder 2">
            <a:extLst>
              <a:ext uri="{FF2B5EF4-FFF2-40B4-BE49-F238E27FC236}">
                <a16:creationId xmlns:a16="http://schemas.microsoft.com/office/drawing/2014/main" id="{DF52A887-0B61-FB40-A002-18D9DB1567FD}"/>
              </a:ext>
            </a:extLst>
          </p:cNvPr>
          <p:cNvSpPr>
            <a:spLocks noGrp="1"/>
          </p:cNvSpPr>
          <p:nvPr>
            <p:ph type="pic" sz="quarter" idx="14"/>
          </p:nvPr>
        </p:nvSpPr>
        <p:spPr>
          <a:xfrm>
            <a:off x="17704563"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7" name="Picture Placeholder 2">
            <a:extLst>
              <a:ext uri="{FF2B5EF4-FFF2-40B4-BE49-F238E27FC236}">
                <a16:creationId xmlns:a16="http://schemas.microsoft.com/office/drawing/2014/main" id="{9D153C23-CF0C-C44B-9801-00A206002652}"/>
              </a:ext>
            </a:extLst>
          </p:cNvPr>
          <p:cNvSpPr>
            <a:spLocks noGrp="1"/>
          </p:cNvSpPr>
          <p:nvPr>
            <p:ph type="pic" sz="quarter" idx="15"/>
          </p:nvPr>
        </p:nvSpPr>
        <p:spPr>
          <a:xfrm>
            <a:off x="4412414"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8" name="Picture Placeholder 2">
            <a:extLst>
              <a:ext uri="{FF2B5EF4-FFF2-40B4-BE49-F238E27FC236}">
                <a16:creationId xmlns:a16="http://schemas.microsoft.com/office/drawing/2014/main" id="{BA9D09E7-4FBA-1C4C-8814-B5E33FE5F03F}"/>
              </a:ext>
            </a:extLst>
          </p:cNvPr>
          <p:cNvSpPr>
            <a:spLocks noGrp="1"/>
          </p:cNvSpPr>
          <p:nvPr>
            <p:ph type="pic" sz="quarter" idx="16"/>
          </p:nvPr>
        </p:nvSpPr>
        <p:spPr>
          <a:xfrm>
            <a:off x="7735451"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9" name="Picture Placeholder 2">
            <a:extLst>
              <a:ext uri="{FF2B5EF4-FFF2-40B4-BE49-F238E27FC236}">
                <a16:creationId xmlns:a16="http://schemas.microsoft.com/office/drawing/2014/main" id="{9E774562-BACD-F54F-9D9D-7B802146C18E}"/>
              </a:ext>
            </a:extLst>
          </p:cNvPr>
          <p:cNvSpPr>
            <a:spLocks noGrp="1"/>
          </p:cNvSpPr>
          <p:nvPr>
            <p:ph type="pic" sz="quarter" idx="17"/>
          </p:nvPr>
        </p:nvSpPr>
        <p:spPr>
          <a:xfrm>
            <a:off x="11058488"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10" name="Picture Placeholder 2">
            <a:extLst>
              <a:ext uri="{FF2B5EF4-FFF2-40B4-BE49-F238E27FC236}">
                <a16:creationId xmlns:a16="http://schemas.microsoft.com/office/drawing/2014/main" id="{3A962AB2-20FD-7B4B-A867-E694B5CA857B}"/>
              </a:ext>
            </a:extLst>
          </p:cNvPr>
          <p:cNvSpPr>
            <a:spLocks noGrp="1"/>
          </p:cNvSpPr>
          <p:nvPr>
            <p:ph type="pic" sz="quarter" idx="18"/>
          </p:nvPr>
        </p:nvSpPr>
        <p:spPr>
          <a:xfrm>
            <a:off x="14381525"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
        <p:nvSpPr>
          <p:cNvPr id="11" name="Picture Placeholder 2">
            <a:extLst>
              <a:ext uri="{FF2B5EF4-FFF2-40B4-BE49-F238E27FC236}">
                <a16:creationId xmlns:a16="http://schemas.microsoft.com/office/drawing/2014/main" id="{BC6BEB8C-9FDC-BC4E-B300-7609F4B058E0}"/>
              </a:ext>
            </a:extLst>
          </p:cNvPr>
          <p:cNvSpPr>
            <a:spLocks noGrp="1"/>
          </p:cNvSpPr>
          <p:nvPr>
            <p:ph type="pic" sz="quarter" idx="19"/>
          </p:nvPr>
        </p:nvSpPr>
        <p:spPr>
          <a:xfrm>
            <a:off x="17704563"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endParaRPr lang="en-RU" dirty="0"/>
          </a:p>
        </p:txBody>
      </p:sp>
    </p:spTree>
    <p:extLst>
      <p:ext uri="{BB962C8B-B14F-4D97-AF65-F5344CB8AC3E}">
        <p14:creationId xmlns:p14="http://schemas.microsoft.com/office/powerpoint/2010/main" val="15844534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Контент">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8040150" y="12712701"/>
            <a:ext cx="5486400" cy="730250"/>
          </a:xfrm>
        </p:spPr>
        <p:txBody>
          <a:bodyPr/>
          <a:lstStyle/>
          <a:p>
            <a:fld id="{31F3A37E-F845-4540-832B-DFC0F9590F8E}" type="slidenum">
              <a:rPr lang="ru-RU" smtClean="0"/>
              <a:t>‹#›</a:t>
            </a:fld>
            <a:endParaRPr lang="ru-RU"/>
          </a:p>
        </p:txBody>
      </p:sp>
      <p:pic>
        <p:nvPicPr>
          <p:cNvPr id="4" name="Рисунок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412964" y="828009"/>
            <a:ext cx="1986048" cy="500038"/>
          </a:xfrm>
          <a:prstGeom prst="rect">
            <a:avLst/>
          </a:prstGeom>
        </p:spPr>
      </p:pic>
      <p:sp>
        <p:nvSpPr>
          <p:cNvPr id="3" name="Прямоугольник 2"/>
          <p:cNvSpPr/>
          <p:nvPr userDrawn="1"/>
        </p:nvSpPr>
        <p:spPr>
          <a:xfrm>
            <a:off x="1" y="-58693"/>
            <a:ext cx="21387330" cy="9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a:p>
        </p:txBody>
      </p:sp>
      <p:sp>
        <p:nvSpPr>
          <p:cNvPr id="7" name="Прямоугольник 6"/>
          <p:cNvSpPr/>
          <p:nvPr userDrawn="1"/>
        </p:nvSpPr>
        <p:spPr>
          <a:xfrm>
            <a:off x="23370139" y="-58693"/>
            <a:ext cx="1039530" cy="9143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a:p>
        </p:txBody>
      </p:sp>
      <p:sp>
        <p:nvSpPr>
          <p:cNvPr id="8" name="Прямоугольник 7"/>
          <p:cNvSpPr/>
          <p:nvPr userDrawn="1"/>
        </p:nvSpPr>
        <p:spPr>
          <a:xfrm>
            <a:off x="21358455" y="-58693"/>
            <a:ext cx="1039530" cy="91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a:p>
        </p:txBody>
      </p:sp>
      <p:sp>
        <p:nvSpPr>
          <p:cNvPr id="9" name="Прямоугольник 8"/>
          <p:cNvSpPr/>
          <p:nvPr userDrawn="1"/>
        </p:nvSpPr>
        <p:spPr>
          <a:xfrm>
            <a:off x="22359485" y="-58693"/>
            <a:ext cx="1039530" cy="914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a:p>
        </p:txBody>
      </p:sp>
    </p:spTree>
    <p:extLst>
      <p:ext uri="{BB962C8B-B14F-4D97-AF65-F5344CB8AC3E}">
        <p14:creationId xmlns:p14="http://schemas.microsoft.com/office/powerpoint/2010/main" val="1126232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4" r:id="rId2"/>
    <p:sldLayoutId id="2147483652" r:id="rId3"/>
    <p:sldLayoutId id="2147483655" r:id="rId4"/>
    <p:sldLayoutId id="2147483656" r:id="rId5"/>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hyperlink" Target="https://b5g.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9" name="Business Report"/>
          <p:cNvSpPr txBox="1"/>
          <p:nvPr/>
        </p:nvSpPr>
        <p:spPr>
          <a:xfrm>
            <a:off x="13131924" y="5574310"/>
            <a:ext cx="10941056" cy="471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10000" b="0">
                <a:solidFill>
                  <a:srgbClr val="242423"/>
                </a:solidFill>
                <a:latin typeface="Montserrat Bold"/>
                <a:ea typeface="Montserrat Bold"/>
                <a:cs typeface="Montserrat Bold"/>
                <a:sym typeface="Montserrat Bold"/>
              </a:defRPr>
            </a:lvl1pPr>
          </a:lstStyle>
          <a:p>
            <a:r>
              <a:rPr lang="ru-RU" dirty="0">
                <a:solidFill>
                  <a:schemeClr val="tx1"/>
                </a:solidFill>
              </a:rPr>
              <a:t>Функционал и возможности Б5Аналитика</a:t>
            </a:r>
            <a:endParaRPr dirty="0">
              <a:solidFill>
                <a:schemeClr val="tx1"/>
              </a:solidFill>
            </a:endParaRPr>
          </a:p>
        </p:txBody>
      </p:sp>
      <p:sp>
        <p:nvSpPr>
          <p:cNvPr id="4770" name="Shape"/>
          <p:cNvSpPr/>
          <p:nvPr/>
        </p:nvSpPr>
        <p:spPr>
          <a:xfrm>
            <a:off x="21602230" y="738188"/>
            <a:ext cx="1388860" cy="1651001"/>
          </a:xfrm>
          <a:custGeom>
            <a:avLst/>
            <a:gdLst/>
            <a:ahLst/>
            <a:cxnLst>
              <a:cxn ang="0">
                <a:pos x="wd2" y="hd2"/>
              </a:cxn>
              <a:cxn ang="5400000">
                <a:pos x="wd2" y="hd2"/>
              </a:cxn>
              <a:cxn ang="10800000">
                <a:pos x="wd2" y="hd2"/>
              </a:cxn>
              <a:cxn ang="16200000">
                <a:pos x="wd2" y="hd2"/>
              </a:cxn>
            </a:cxnLst>
            <a:rect l="0" t="0" r="r" b="b"/>
            <a:pathLst>
              <a:path w="21599" h="21600" extrusionOk="0">
                <a:moveTo>
                  <a:pt x="5718" y="0"/>
                </a:moveTo>
                <a:cubicBezTo>
                  <a:pt x="4879" y="0"/>
                  <a:pt x="4207" y="3"/>
                  <a:pt x="3661" y="32"/>
                </a:cubicBezTo>
                <a:cubicBezTo>
                  <a:pt x="3116" y="62"/>
                  <a:pt x="2698" y="119"/>
                  <a:pt x="2362" y="237"/>
                </a:cubicBezTo>
                <a:cubicBezTo>
                  <a:pt x="1878" y="385"/>
                  <a:pt x="1445" y="621"/>
                  <a:pt x="1089" y="920"/>
                </a:cubicBezTo>
                <a:cubicBezTo>
                  <a:pt x="734" y="1219"/>
                  <a:pt x="454" y="1583"/>
                  <a:pt x="278" y="1990"/>
                </a:cubicBezTo>
                <a:cubicBezTo>
                  <a:pt x="138" y="2273"/>
                  <a:pt x="69" y="2625"/>
                  <a:pt x="34" y="3083"/>
                </a:cubicBezTo>
                <a:cubicBezTo>
                  <a:pt x="-1" y="3542"/>
                  <a:pt x="0" y="4108"/>
                  <a:pt x="0" y="4814"/>
                </a:cubicBezTo>
                <a:lnTo>
                  <a:pt x="0" y="11343"/>
                </a:lnTo>
                <a:lnTo>
                  <a:pt x="0" y="12334"/>
                </a:lnTo>
                <a:lnTo>
                  <a:pt x="0" y="21600"/>
                </a:lnTo>
                <a:lnTo>
                  <a:pt x="5299" y="17142"/>
                </a:lnTo>
                <a:cubicBezTo>
                  <a:pt x="5457" y="17142"/>
                  <a:pt x="5548" y="17148"/>
                  <a:pt x="5718" y="17148"/>
                </a:cubicBezTo>
                <a:lnTo>
                  <a:pt x="15880" y="17148"/>
                </a:lnTo>
                <a:cubicBezTo>
                  <a:pt x="16719" y="17148"/>
                  <a:pt x="17388" y="17145"/>
                  <a:pt x="17933" y="17116"/>
                </a:cubicBezTo>
                <a:cubicBezTo>
                  <a:pt x="18479" y="17086"/>
                  <a:pt x="18900" y="17029"/>
                  <a:pt x="19236" y="16911"/>
                </a:cubicBezTo>
                <a:cubicBezTo>
                  <a:pt x="19720" y="16763"/>
                  <a:pt x="20153" y="16527"/>
                  <a:pt x="20509" y="16228"/>
                </a:cubicBezTo>
                <a:cubicBezTo>
                  <a:pt x="20864" y="15929"/>
                  <a:pt x="21140" y="15565"/>
                  <a:pt x="21316" y="15158"/>
                </a:cubicBezTo>
                <a:cubicBezTo>
                  <a:pt x="21456" y="14875"/>
                  <a:pt x="21529" y="14523"/>
                  <a:pt x="21564" y="14065"/>
                </a:cubicBezTo>
                <a:cubicBezTo>
                  <a:pt x="21599" y="13606"/>
                  <a:pt x="21598" y="13040"/>
                  <a:pt x="21598" y="12334"/>
                </a:cubicBezTo>
                <a:lnTo>
                  <a:pt x="21598" y="4814"/>
                </a:lnTo>
                <a:cubicBezTo>
                  <a:pt x="21598" y="4108"/>
                  <a:pt x="21599" y="3542"/>
                  <a:pt x="21564" y="3083"/>
                </a:cubicBezTo>
                <a:cubicBezTo>
                  <a:pt x="21529" y="2625"/>
                  <a:pt x="21456" y="2273"/>
                  <a:pt x="21316" y="1990"/>
                </a:cubicBezTo>
                <a:cubicBezTo>
                  <a:pt x="21140" y="1583"/>
                  <a:pt x="20864" y="1219"/>
                  <a:pt x="20509" y="920"/>
                </a:cubicBezTo>
                <a:cubicBezTo>
                  <a:pt x="20153" y="621"/>
                  <a:pt x="19720" y="385"/>
                  <a:pt x="19236" y="237"/>
                </a:cubicBezTo>
                <a:cubicBezTo>
                  <a:pt x="18900" y="119"/>
                  <a:pt x="18479" y="62"/>
                  <a:pt x="17933" y="32"/>
                </a:cubicBezTo>
                <a:cubicBezTo>
                  <a:pt x="17388" y="3"/>
                  <a:pt x="16719" y="0"/>
                  <a:pt x="15880" y="0"/>
                </a:cubicBezTo>
                <a:lnTo>
                  <a:pt x="5718" y="0"/>
                </a:lnTo>
                <a:close/>
              </a:path>
            </a:pathLst>
          </a:cu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4772" name="Lorem ipsum dolor sit amet, consectetur adipiscing elit, sed do eiusmod tempor incididunt ut labore et dolore magna aliqua. Arcu dictum varius duis at consectetur lorem donec. Volutpat maecenas volutpat blandit aliquam. Egestas quis ipsum suspendisse ult"/>
          <p:cNvSpPr txBox="1"/>
          <p:nvPr/>
        </p:nvSpPr>
        <p:spPr>
          <a:xfrm>
            <a:off x="13191982" y="10293551"/>
            <a:ext cx="9104678" cy="1102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lnSpc>
                <a:spcPct val="120000"/>
              </a:lnSpc>
              <a:defRPr sz="2200" b="0">
                <a:solidFill>
                  <a:srgbClr val="7F8189"/>
                </a:solidFill>
                <a:latin typeface="Arial"/>
                <a:ea typeface="Arial"/>
                <a:cs typeface="Arial"/>
                <a:sym typeface="Arial"/>
              </a:defRPr>
            </a:lvl1pPr>
          </a:lstStyle>
          <a:p>
            <a:r>
              <a:rPr lang="ru-RU" sz="2800" dirty="0">
                <a:latin typeface="+mn-lt"/>
                <a:ea typeface="SF Pro Display" panose="00000500000000000000" pitchFamily="50" charset="0"/>
              </a:rPr>
              <a:t>ПО для автоматизированной обработки информации и формирования аналитических отчетов</a:t>
            </a:r>
          </a:p>
        </p:txBody>
      </p:sp>
      <p:sp>
        <p:nvSpPr>
          <p:cNvPr id="4773" name="Rectangle"/>
          <p:cNvSpPr/>
          <p:nvPr/>
        </p:nvSpPr>
        <p:spPr>
          <a:xfrm>
            <a:off x="0" y="-32602"/>
            <a:ext cx="3789786" cy="13781204"/>
          </a:xfrm>
          <a:prstGeom prst="rect">
            <a:avLst/>
          </a:prstGeom>
          <a:solidFill>
            <a:schemeClr val="accent6">
              <a:alpha val="28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pic>
        <p:nvPicPr>
          <p:cNvPr id="8" name="Рисунок 7">
            <a:extLst>
              <a:ext uri="{FF2B5EF4-FFF2-40B4-BE49-F238E27FC236}">
                <a16:creationId xmlns:a16="http://schemas.microsoft.com/office/drawing/2014/main" id="{3E2F64C3-5AAB-41DC-908F-BBF0AF5A2C5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6406" y="432694"/>
            <a:ext cx="8928898" cy="2261988"/>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cNvSpPr txBox="1">
            <a:spLocks noGrp="1"/>
          </p:cNvSpPr>
          <p:nvPr>
            <p:ph type="sldNum" sz="quarter" idx="4294967295"/>
          </p:nvPr>
        </p:nvSpPr>
        <p:spPr>
          <a:xfrm>
            <a:off x="23812500" y="12004675"/>
            <a:ext cx="571500" cy="2984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48" name="Rectangle"/>
          <p:cNvSpPr/>
          <p:nvPr/>
        </p:nvSpPr>
        <p:spPr>
          <a:xfrm>
            <a:off x="11551016" y="3536"/>
            <a:ext cx="12832984" cy="13712464"/>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4" name="Trend 2021."/>
          <p:cNvSpPr txBox="1"/>
          <p:nvPr/>
        </p:nvSpPr>
        <p:spPr>
          <a:xfrm>
            <a:off x="1390374" y="1021577"/>
            <a:ext cx="9582426"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10000" b="0">
                <a:solidFill>
                  <a:srgbClr val="242423"/>
                </a:solidFill>
                <a:latin typeface="Montserrat ExtraBold"/>
                <a:ea typeface="Montserrat ExtraBold"/>
                <a:cs typeface="Montserrat ExtraBold"/>
                <a:sym typeface="Montserrat ExtraBold"/>
              </a:defRPr>
            </a:pPr>
            <a:r>
              <a:rPr lang="ru-RU" dirty="0">
                <a:solidFill>
                  <a:schemeClr val="tx1"/>
                </a:solidFill>
              </a:rPr>
              <a:t>Функционал</a:t>
            </a:r>
            <a:endParaRPr dirty="0">
              <a:solidFill>
                <a:schemeClr val="accent1"/>
              </a:solidFill>
            </a:endParaRPr>
          </a:p>
        </p:txBody>
      </p:sp>
      <p:sp>
        <p:nvSpPr>
          <p:cNvPr id="55"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tx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pic>
        <p:nvPicPr>
          <p:cNvPr id="10" name="Рисунок 9">
            <a:extLst>
              <a:ext uri="{FF2B5EF4-FFF2-40B4-BE49-F238E27FC236}">
                <a16:creationId xmlns:a16="http://schemas.microsoft.com/office/drawing/2014/main" id="{DC5FA619-2FD1-4712-B92B-FB760FDA2E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92427" y="546566"/>
            <a:ext cx="2420190" cy="613115"/>
          </a:xfrm>
          <a:prstGeom prst="rect">
            <a:avLst/>
          </a:prstGeom>
        </p:spPr>
      </p:pic>
      <p:sp>
        <p:nvSpPr>
          <p:cNvPr id="12" name="TextBox 11">
            <a:extLst>
              <a:ext uri="{FF2B5EF4-FFF2-40B4-BE49-F238E27FC236}">
                <a16:creationId xmlns:a16="http://schemas.microsoft.com/office/drawing/2014/main" id="{BDF1453A-5AD3-4E70-962D-E2357BA8CA3C}"/>
              </a:ext>
            </a:extLst>
          </p:cNvPr>
          <p:cNvSpPr txBox="1"/>
          <p:nvPr/>
        </p:nvSpPr>
        <p:spPr>
          <a:xfrm>
            <a:off x="201715" y="5860235"/>
            <a:ext cx="12227168"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Font typeface="Wingdings" panose="05000000000000000000" pitchFamily="2" charset="2"/>
              <a:buChar char="Ø"/>
            </a:pPr>
            <a:r>
              <a:rPr lang="ru-RU" sz="3600" b="0" dirty="0">
                <a:solidFill>
                  <a:schemeClr val="tx1"/>
                </a:solidFill>
                <a:latin typeface="+mj-lt"/>
                <a:ea typeface="Verdana" panose="020B0604030504040204" pitchFamily="34" charset="0"/>
                <a:cs typeface="Verdana" panose="020B0604030504040204" pitchFamily="34" charset="0"/>
              </a:rPr>
              <a:t>­	Хранение данных</a:t>
            </a:r>
          </a:p>
          <a:p>
            <a:pPr marL="571500" indent="-571500" algn="l">
              <a:buFont typeface="Wingdings" panose="05000000000000000000" pitchFamily="2" charset="2"/>
              <a:buChar char="Ø"/>
            </a:pPr>
            <a:r>
              <a:rPr lang="ru-RU" sz="3600" b="0" dirty="0">
                <a:solidFill>
                  <a:schemeClr val="tx1"/>
                </a:solidFill>
                <a:latin typeface="+mj-lt"/>
                <a:ea typeface="Verdana" panose="020B0604030504040204" pitchFamily="34" charset="0"/>
                <a:cs typeface="Verdana" panose="020B0604030504040204" pitchFamily="34" charset="0"/>
              </a:rPr>
              <a:t>­	Отображение тематических и аналитических отчетов</a:t>
            </a:r>
          </a:p>
          <a:p>
            <a:pPr marL="571500" indent="-571500" algn="l">
              <a:buFont typeface="Wingdings" panose="05000000000000000000" pitchFamily="2" charset="2"/>
              <a:buChar char="Ø"/>
            </a:pPr>
            <a:r>
              <a:rPr lang="ru-RU" sz="3600" b="0" dirty="0">
                <a:solidFill>
                  <a:schemeClr val="tx1"/>
                </a:solidFill>
                <a:latin typeface="+mj-lt"/>
                <a:ea typeface="Verdana" panose="020B0604030504040204" pitchFamily="34" charset="0"/>
                <a:cs typeface="Verdana" panose="020B0604030504040204" pitchFamily="34" charset="0"/>
              </a:rPr>
              <a:t>­	Фильтрация данных</a:t>
            </a:r>
          </a:p>
          <a:p>
            <a:pPr marL="571500" indent="-571500" algn="l">
              <a:buFont typeface="Wingdings" panose="05000000000000000000" pitchFamily="2" charset="2"/>
              <a:buChar char="Ø"/>
            </a:pPr>
            <a:r>
              <a:rPr lang="ru-RU" sz="3600" b="0" dirty="0">
                <a:solidFill>
                  <a:schemeClr val="tx1"/>
                </a:solidFill>
                <a:latin typeface="+mj-lt"/>
                <a:ea typeface="Verdana" panose="020B0604030504040204" pitchFamily="34" charset="0"/>
                <a:cs typeface="Verdana" panose="020B0604030504040204" pitchFamily="34" charset="0"/>
              </a:rPr>
              <a:t>­	Экспорт данных</a:t>
            </a:r>
          </a:p>
        </p:txBody>
      </p:sp>
      <p:sp>
        <p:nvSpPr>
          <p:cNvPr id="19" name="TextBox 18">
            <a:extLst>
              <a:ext uri="{FF2B5EF4-FFF2-40B4-BE49-F238E27FC236}">
                <a16:creationId xmlns:a16="http://schemas.microsoft.com/office/drawing/2014/main" id="{F8925CB9-89DF-4941-8147-BF7893D50BD9}"/>
              </a:ext>
            </a:extLst>
          </p:cNvPr>
          <p:cNvSpPr txBox="1"/>
          <p:nvPr/>
        </p:nvSpPr>
        <p:spPr>
          <a:xfrm>
            <a:off x="12300576" y="9953307"/>
            <a:ext cx="1266164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ru-RU" sz="2800" b="0" dirty="0">
                <a:latin typeface="+mn-lt"/>
                <a:ea typeface="Verdana" panose="020B0604030504040204" pitchFamily="34" charset="0"/>
                <a:cs typeface="Verdana" panose="020B0604030504040204" pitchFamily="34" charset="0"/>
              </a:rPr>
              <a:t>Аналитическая подсистема</a:t>
            </a:r>
          </a:p>
        </p:txBody>
      </p:sp>
      <p:pic>
        <p:nvPicPr>
          <p:cNvPr id="20" name="Рисунок 19">
            <a:extLst>
              <a:ext uri="{FF2B5EF4-FFF2-40B4-BE49-F238E27FC236}">
                <a16:creationId xmlns:a16="http://schemas.microsoft.com/office/drawing/2014/main" id="{60C0D158-E243-4279-8104-E11B237F5D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77988" y="610785"/>
            <a:ext cx="2465447" cy="624580"/>
          </a:xfrm>
          <a:prstGeom prst="rect">
            <a:avLst/>
          </a:prstGeom>
        </p:spPr>
      </p:pic>
      <p:pic>
        <p:nvPicPr>
          <p:cNvPr id="2" name="Рисунок 1">
            <a:extLst>
              <a:ext uri="{FF2B5EF4-FFF2-40B4-BE49-F238E27FC236}">
                <a16:creationId xmlns:a16="http://schemas.microsoft.com/office/drawing/2014/main" id="{B312210D-7E8A-3C11-755B-4E90CC02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007099" y="3208908"/>
            <a:ext cx="10534533" cy="6599683"/>
          </a:xfrm>
          <a:prstGeom prst="roundRect">
            <a:avLst>
              <a:gd name="adj" fmla="val 2711"/>
            </a:avLst>
          </a:prstGeom>
          <a:effectLst>
            <a:outerShdw blurRad="50800" dist="38100" dir="5400000" algn="t" rotWithShape="0">
              <a:prstClr val="black">
                <a:alpha val="20000"/>
              </a:prstClr>
            </a:outerShdw>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p:cNvSpPr/>
          <p:nvPr/>
        </p:nvSpPr>
        <p:spPr>
          <a:xfrm>
            <a:off x="-8467" y="-8467"/>
            <a:ext cx="24400935" cy="5759248"/>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7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75"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tx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76" name="All the world is made of faith, and trust, and pixie dust."/>
          <p:cNvSpPr txBox="1"/>
          <p:nvPr/>
        </p:nvSpPr>
        <p:spPr>
          <a:xfrm>
            <a:off x="4533684" y="6157820"/>
            <a:ext cx="16393750" cy="601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5000" b="0">
                <a:solidFill>
                  <a:srgbClr val="242423"/>
                </a:solidFill>
                <a:latin typeface="Montserrat Bold"/>
                <a:ea typeface="Montserrat Bold"/>
                <a:cs typeface="Montserrat Bold"/>
                <a:sym typeface="Montserrat Bold"/>
              </a:defRPr>
            </a:lvl1pPr>
          </a:lstStyle>
          <a:p>
            <a:r>
              <a:rPr lang="ru-RU" sz="4800" dirty="0">
                <a:solidFill>
                  <a:schemeClr val="tx1"/>
                </a:solidFill>
                <a:latin typeface="Montserrat Bold" panose="00000800000000000000" pitchFamily="2" charset="-52"/>
                <a:ea typeface="Verdana" panose="020B0604030504040204" pitchFamily="34" charset="0"/>
                <a:cs typeface="Verdana" panose="020B0604030504040204" pitchFamily="34" charset="0"/>
              </a:rPr>
              <a:t>Б5Аналитика – программное обеспечение, предназначенное для решения комплексных задач, связанных с визуализацией пространственных данных, а также иной информации (атрибутивной, документальной, нормативно-справочной, статистической), и формирования на их основе аналитических отчетов, карт, приложений.</a:t>
            </a:r>
            <a:endParaRPr lang="en-US" sz="4800" dirty="0">
              <a:solidFill>
                <a:schemeClr val="tx1"/>
              </a:solidFill>
              <a:latin typeface="Montserrat Bold" panose="00000800000000000000" pitchFamily="2" charset="-52"/>
            </a:endParaRPr>
          </a:p>
        </p:txBody>
      </p:sp>
      <p:pic>
        <p:nvPicPr>
          <p:cNvPr id="17" name="Рисунок 16">
            <a:extLst>
              <a:ext uri="{FF2B5EF4-FFF2-40B4-BE49-F238E27FC236}">
                <a16:creationId xmlns:a16="http://schemas.microsoft.com/office/drawing/2014/main" id="{CFB2B1C8-910B-4782-AD3C-EF685043E9B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477988" y="610785"/>
            <a:ext cx="2465447" cy="62458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p:cNvSpPr/>
          <p:nvPr/>
        </p:nvSpPr>
        <p:spPr>
          <a:xfrm>
            <a:off x="-8468" y="7426"/>
            <a:ext cx="24400935" cy="5759248"/>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8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
        <p:nvSpPr>
          <p:cNvPr id="83"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tx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84" name="All the world is made of faith, and trust, and pixie dust."/>
          <p:cNvSpPr txBox="1"/>
          <p:nvPr/>
        </p:nvSpPr>
        <p:spPr>
          <a:xfrm>
            <a:off x="2304030" y="2948516"/>
            <a:ext cx="10085966"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5000" b="0">
                <a:solidFill>
                  <a:srgbClr val="242423"/>
                </a:solidFill>
                <a:latin typeface="Montserrat Bold"/>
                <a:ea typeface="Montserrat Bold"/>
                <a:cs typeface="Montserrat Bold"/>
                <a:sym typeface="Montserrat Bold"/>
              </a:defRPr>
            </a:lvl1pPr>
          </a:lstStyle>
          <a:p>
            <a:r>
              <a:rPr lang="ru-RU" dirty="0">
                <a:solidFill>
                  <a:schemeClr val="tx1"/>
                </a:solidFill>
              </a:rPr>
              <a:t>ХРАНЕНИЕ ДАННЫХ</a:t>
            </a:r>
          </a:p>
        </p:txBody>
      </p:sp>
      <p:sp>
        <p:nvSpPr>
          <p:cNvPr id="86" name="Lorem ipsum dolor sit amet, consectetur adipiscing elit, sed do eiusmod tempor incididunt ut labore et dolore magna aliqua. Arcu dictum varius duis at lorem donec. Volutpat maecenas volutpat blandit aliquam. Egestas quis ipsum suspendisse ultrices gravid"/>
          <p:cNvSpPr txBox="1"/>
          <p:nvPr/>
        </p:nvSpPr>
        <p:spPr>
          <a:xfrm>
            <a:off x="2304030" y="6858000"/>
            <a:ext cx="10016486" cy="3881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lnSpc>
                <a:spcPct val="120000"/>
              </a:lnSpc>
              <a:defRPr sz="2200" b="0">
                <a:solidFill>
                  <a:srgbClr val="7F8189"/>
                </a:solidFill>
                <a:latin typeface="Arial"/>
                <a:ea typeface="Arial"/>
                <a:cs typeface="Arial"/>
                <a:sym typeface="Arial"/>
              </a:defRPr>
            </a:lvl1pPr>
          </a:lstStyle>
          <a:p>
            <a:pPr marL="342900" indent="-342900">
              <a:lnSpc>
                <a:spcPct val="150000"/>
              </a:lnSpc>
              <a:buFont typeface="Wingdings" panose="05000000000000000000" pitchFamily="2" charset="2"/>
              <a:buChar char="ü"/>
            </a:pPr>
            <a:r>
              <a:rPr lang="ru-RU" sz="2400" dirty="0">
                <a:solidFill>
                  <a:schemeClr val="bg1">
                    <a:lumMod val="50000"/>
                  </a:schemeClr>
                </a:solidFill>
                <a:latin typeface="+mn-lt"/>
                <a:ea typeface="Verdana" panose="020B0604030504040204" pitchFamily="34" charset="0"/>
                <a:cs typeface="Verdana" panose="020B0604030504040204" pitchFamily="34" charset="0"/>
              </a:rPr>
              <a:t>Данные хранятся в реестрах системы: подключение системы к внешним базам данных;</a:t>
            </a:r>
          </a:p>
          <a:p>
            <a:pPr marL="342900" indent="-342900">
              <a:lnSpc>
                <a:spcPct val="150000"/>
              </a:lnSpc>
              <a:buFont typeface="Wingdings" panose="05000000000000000000" pitchFamily="2" charset="2"/>
              <a:buChar char="ü"/>
            </a:pPr>
            <a:r>
              <a:rPr lang="ru-RU" sz="2400" dirty="0">
                <a:solidFill>
                  <a:schemeClr val="bg1">
                    <a:lumMod val="50000"/>
                  </a:schemeClr>
                </a:solidFill>
                <a:latin typeface="+mn-lt"/>
                <a:ea typeface="Verdana" panose="020B0604030504040204" pitchFamily="34" charset="0"/>
                <a:cs typeface="Verdana" panose="020B0604030504040204" pitchFamily="34" charset="0"/>
              </a:rPr>
              <a:t>Импорт и хранение данных ЕГРН, ОМСУ и т.д.</a:t>
            </a:r>
          </a:p>
          <a:p>
            <a:pPr marL="342900" indent="-342900">
              <a:lnSpc>
                <a:spcPct val="150000"/>
              </a:lnSpc>
              <a:buFont typeface="Wingdings" panose="05000000000000000000" pitchFamily="2" charset="2"/>
              <a:buChar char="ü"/>
            </a:pPr>
            <a:r>
              <a:rPr lang="ru-RU" sz="2400" dirty="0">
                <a:solidFill>
                  <a:schemeClr val="bg1">
                    <a:lumMod val="50000"/>
                  </a:schemeClr>
                </a:solidFill>
                <a:latin typeface="+mn-lt"/>
                <a:ea typeface="Verdana" panose="020B0604030504040204" pitchFamily="34" charset="0"/>
                <a:cs typeface="Verdana" panose="020B0604030504040204" pitchFamily="34" charset="0"/>
              </a:rPr>
              <a:t>Реализована возможность экспорта и импорта данных</a:t>
            </a:r>
          </a:p>
          <a:p>
            <a:pPr marL="342900" indent="-342900">
              <a:lnSpc>
                <a:spcPct val="150000"/>
              </a:lnSpc>
              <a:buFont typeface="Wingdings" panose="05000000000000000000" pitchFamily="2" charset="2"/>
              <a:buChar char="ü"/>
            </a:pPr>
            <a:r>
              <a:rPr lang="ru-RU" sz="2400" dirty="0">
                <a:solidFill>
                  <a:schemeClr val="bg1">
                    <a:lumMod val="50000"/>
                  </a:schemeClr>
                </a:solidFill>
                <a:latin typeface="+mn-lt"/>
              </a:rPr>
              <a:t>Система поддерживает и может использовать различные типы данных: </a:t>
            </a:r>
            <a:r>
              <a:rPr lang="en-US" sz="2400" dirty="0">
                <a:solidFill>
                  <a:schemeClr val="accent1"/>
                </a:solidFill>
                <a:latin typeface="+mn-lt"/>
              </a:rPr>
              <a:t>xml, </a:t>
            </a:r>
            <a:r>
              <a:rPr lang="en-US" sz="2400" dirty="0" err="1">
                <a:solidFill>
                  <a:schemeClr val="accent1"/>
                </a:solidFill>
                <a:latin typeface="+mn-lt"/>
              </a:rPr>
              <a:t>xls</a:t>
            </a:r>
            <a:r>
              <a:rPr lang="en-US" sz="2400" dirty="0">
                <a:solidFill>
                  <a:schemeClr val="accent1"/>
                </a:solidFill>
                <a:latin typeface="+mn-lt"/>
              </a:rPr>
              <a:t>, csv, tiff, </a:t>
            </a:r>
            <a:r>
              <a:rPr lang="en-US" sz="2400" dirty="0" err="1">
                <a:solidFill>
                  <a:schemeClr val="accent1"/>
                </a:solidFill>
                <a:latin typeface="+mn-lt"/>
              </a:rPr>
              <a:t>shp</a:t>
            </a:r>
            <a:r>
              <a:rPr lang="en-US" sz="2400" dirty="0">
                <a:solidFill>
                  <a:schemeClr val="accent1"/>
                </a:solidFill>
                <a:latin typeface="+mn-lt"/>
              </a:rPr>
              <a:t>, </a:t>
            </a:r>
            <a:r>
              <a:rPr lang="en-US" sz="2400" dirty="0" err="1">
                <a:solidFill>
                  <a:schemeClr val="accent1"/>
                </a:solidFill>
                <a:latin typeface="+mn-lt"/>
              </a:rPr>
              <a:t>geojson</a:t>
            </a:r>
            <a:r>
              <a:rPr lang="en-US" sz="2400" dirty="0">
                <a:solidFill>
                  <a:schemeClr val="accent1"/>
                </a:solidFill>
                <a:latin typeface="+mn-lt"/>
              </a:rPr>
              <a:t>, </a:t>
            </a:r>
            <a:r>
              <a:rPr lang="en-US" sz="2400" dirty="0" err="1">
                <a:solidFill>
                  <a:schemeClr val="accent1"/>
                </a:solidFill>
                <a:latin typeface="+mn-lt"/>
              </a:rPr>
              <a:t>kml</a:t>
            </a:r>
            <a:r>
              <a:rPr lang="en-US" sz="2400" dirty="0">
                <a:solidFill>
                  <a:schemeClr val="accent1"/>
                </a:solidFill>
                <a:latin typeface="+mn-lt"/>
              </a:rPr>
              <a:t>, tab, mid/</a:t>
            </a:r>
            <a:r>
              <a:rPr lang="en-US" sz="2400" dirty="0" err="1">
                <a:solidFill>
                  <a:schemeClr val="accent1"/>
                </a:solidFill>
                <a:latin typeface="+mn-lt"/>
              </a:rPr>
              <a:t>mif</a:t>
            </a:r>
            <a:r>
              <a:rPr lang="en-US" sz="2400" dirty="0">
                <a:solidFill>
                  <a:schemeClr val="accent1"/>
                </a:solidFill>
                <a:latin typeface="+mn-lt"/>
              </a:rPr>
              <a:t>, </a:t>
            </a:r>
            <a:r>
              <a:rPr lang="en-US" sz="2400" dirty="0" err="1">
                <a:solidFill>
                  <a:schemeClr val="accent1"/>
                </a:solidFill>
                <a:latin typeface="+mn-lt"/>
              </a:rPr>
              <a:t>sxf</a:t>
            </a:r>
            <a:r>
              <a:rPr lang="en-US" sz="2400" dirty="0">
                <a:solidFill>
                  <a:schemeClr val="accent1"/>
                </a:solidFill>
                <a:latin typeface="+mn-lt"/>
              </a:rPr>
              <a:t>, </a:t>
            </a:r>
            <a:r>
              <a:rPr lang="en-US" sz="2400" dirty="0" err="1">
                <a:solidFill>
                  <a:schemeClr val="accent1"/>
                </a:solidFill>
                <a:latin typeface="+mn-lt"/>
              </a:rPr>
              <a:t>gml</a:t>
            </a:r>
            <a:r>
              <a:rPr lang="en-US" sz="2400" dirty="0">
                <a:solidFill>
                  <a:schemeClr val="accent1"/>
                </a:solidFill>
                <a:latin typeface="+mn-lt"/>
              </a:rPr>
              <a:t>, txt, </a:t>
            </a:r>
            <a:r>
              <a:rPr lang="en-US" sz="2400" dirty="0" err="1">
                <a:solidFill>
                  <a:schemeClr val="accent1"/>
                </a:solidFill>
                <a:latin typeface="+mn-lt"/>
              </a:rPr>
              <a:t>wkt</a:t>
            </a:r>
            <a:r>
              <a:rPr lang="en-US" sz="2400" dirty="0">
                <a:solidFill>
                  <a:schemeClr val="accent1"/>
                </a:solidFill>
                <a:latin typeface="+mn-lt"/>
              </a:rPr>
              <a:t>. </a:t>
            </a:r>
          </a:p>
          <a:p>
            <a:pPr marL="342900" indent="-342900">
              <a:lnSpc>
                <a:spcPct val="150000"/>
              </a:lnSpc>
              <a:buFont typeface="Wingdings" panose="05000000000000000000" pitchFamily="2" charset="2"/>
              <a:buChar char="ü"/>
            </a:pPr>
            <a:endParaRPr dirty="0">
              <a:solidFill>
                <a:schemeClr val="tx2"/>
              </a:solidFill>
              <a:latin typeface="+mn-lt"/>
            </a:endParaRPr>
          </a:p>
        </p:txBody>
      </p:sp>
      <p:pic>
        <p:nvPicPr>
          <p:cNvPr id="54" name="Рисунок 53">
            <a:extLst>
              <a:ext uri="{FF2B5EF4-FFF2-40B4-BE49-F238E27FC236}">
                <a16:creationId xmlns:a16="http://schemas.microsoft.com/office/drawing/2014/main" id="{6AFD8802-07C8-496D-B2DE-1F600BF559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477988" y="610785"/>
            <a:ext cx="2465447" cy="624580"/>
          </a:xfrm>
          <a:prstGeom prst="rect">
            <a:avLst/>
          </a:prstGeom>
        </p:spPr>
      </p:pic>
      <p:pic>
        <p:nvPicPr>
          <p:cNvPr id="2" name="Рисунок 1">
            <a:extLst>
              <a:ext uri="{FF2B5EF4-FFF2-40B4-BE49-F238E27FC236}">
                <a16:creationId xmlns:a16="http://schemas.microsoft.com/office/drawing/2014/main" id="{EB22F123-67D6-F32F-EB4C-D186BBED689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18096" y="6858000"/>
            <a:ext cx="10838274" cy="3930032"/>
          </a:xfrm>
          <a:prstGeom prst="rect">
            <a:avLst/>
          </a:prstGeom>
          <a:noFill/>
          <a:ln>
            <a:noFill/>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p:cNvSpPr/>
          <p:nvPr/>
        </p:nvSpPr>
        <p:spPr>
          <a:xfrm>
            <a:off x="-8468" y="7426"/>
            <a:ext cx="24400935" cy="5759248"/>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8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83"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tx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84" name="All the world is made of faith, and trust, and pixie dust."/>
          <p:cNvSpPr txBox="1"/>
          <p:nvPr/>
        </p:nvSpPr>
        <p:spPr>
          <a:xfrm>
            <a:off x="2304030" y="2948516"/>
            <a:ext cx="10085966"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5000" b="0">
                <a:solidFill>
                  <a:srgbClr val="242423"/>
                </a:solidFill>
                <a:latin typeface="Montserrat Bold"/>
                <a:ea typeface="Montserrat Bold"/>
                <a:cs typeface="Montserrat Bold"/>
                <a:sym typeface="Montserrat Bold"/>
              </a:defRPr>
            </a:lvl1pPr>
          </a:lstStyle>
          <a:p>
            <a:r>
              <a:rPr lang="ru-RU" dirty="0">
                <a:solidFill>
                  <a:schemeClr val="tx1"/>
                </a:solidFill>
              </a:rPr>
              <a:t>Отображение тематических и аналитических отчетов</a:t>
            </a:r>
          </a:p>
        </p:txBody>
      </p:sp>
      <p:sp>
        <p:nvSpPr>
          <p:cNvPr id="86" name="Lorem ipsum dolor sit amet, consectetur adipiscing elit, sed do eiusmod tempor incididunt ut labore et dolore magna aliqua. Arcu dictum varius duis at lorem donec. Volutpat maecenas volutpat blandit aliquam. Egestas quis ipsum suspendisse ultrices gravid"/>
          <p:cNvSpPr txBox="1"/>
          <p:nvPr/>
        </p:nvSpPr>
        <p:spPr>
          <a:xfrm>
            <a:off x="2304030" y="6858000"/>
            <a:ext cx="10016486" cy="49899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2200" b="0">
                <a:solidFill>
                  <a:srgbClr val="7F8189"/>
                </a:solidFill>
                <a:latin typeface="Arial"/>
                <a:ea typeface="Arial"/>
                <a:cs typeface="Arial"/>
                <a:sym typeface="Arial"/>
              </a:defRPr>
            </a:lvl1pPr>
          </a:lstStyle>
          <a:p>
            <a:pPr marL="342900" indent="-342900">
              <a:lnSpc>
                <a:spcPct val="150000"/>
              </a:lnSpc>
              <a:buFont typeface="Wingdings" panose="05000000000000000000" pitchFamily="2" charset="2"/>
              <a:buChar char="ü"/>
            </a:pPr>
            <a:r>
              <a:rPr lang="ru-RU" sz="2400" dirty="0">
                <a:solidFill>
                  <a:schemeClr val="bg1">
                    <a:lumMod val="50000"/>
                  </a:schemeClr>
                </a:solidFill>
                <a:latin typeface="+mn-lt"/>
                <a:ea typeface="Verdana" panose="020B0604030504040204" pitchFamily="34" charset="0"/>
                <a:cs typeface="Verdana" panose="020B0604030504040204" pitchFamily="34" charset="0"/>
              </a:rPr>
              <a:t>Программное обеспечение содержит интерактивные аналитические и статистические отчеты в виде диаграмм и таблиц, динамически формирующиеся на основе данных, поступающих и хранящихся в программном обеспечении. Также предусмотрена визуализация аналитических данных в картографических окнах. </a:t>
            </a:r>
          </a:p>
          <a:p>
            <a:pPr marL="342900" indent="-342900">
              <a:lnSpc>
                <a:spcPct val="150000"/>
              </a:lnSpc>
              <a:buFont typeface="Wingdings" panose="05000000000000000000" pitchFamily="2" charset="2"/>
              <a:buChar char="ü"/>
            </a:pPr>
            <a:r>
              <a:rPr lang="ru-RU" sz="2400" dirty="0">
                <a:solidFill>
                  <a:schemeClr val="bg1">
                    <a:lumMod val="50000"/>
                  </a:schemeClr>
                </a:solidFill>
                <a:latin typeface="+mn-lt"/>
                <a:ea typeface="Verdana" panose="020B0604030504040204" pitchFamily="34" charset="0"/>
                <a:cs typeface="Verdana" panose="020B0604030504040204" pitchFamily="34" charset="0"/>
              </a:rPr>
              <a:t>Все результаты аналитической работы изменяются в режиме реального времени при редактировании и загрузке информации в программное обеспечение.</a:t>
            </a:r>
          </a:p>
          <a:p>
            <a:pPr marL="342900" indent="-342900">
              <a:lnSpc>
                <a:spcPct val="150000"/>
              </a:lnSpc>
              <a:buFont typeface="Wingdings" panose="05000000000000000000" pitchFamily="2" charset="2"/>
              <a:buChar char="ü"/>
            </a:pPr>
            <a:endParaRPr dirty="0">
              <a:solidFill>
                <a:schemeClr val="tx2"/>
              </a:solidFill>
              <a:latin typeface="+mn-lt"/>
            </a:endParaRPr>
          </a:p>
        </p:txBody>
      </p:sp>
      <p:pic>
        <p:nvPicPr>
          <p:cNvPr id="54" name="Рисунок 53">
            <a:extLst>
              <a:ext uri="{FF2B5EF4-FFF2-40B4-BE49-F238E27FC236}">
                <a16:creationId xmlns:a16="http://schemas.microsoft.com/office/drawing/2014/main" id="{6AFD8802-07C8-496D-B2DE-1F600BF559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477988" y="610785"/>
            <a:ext cx="2465447" cy="624580"/>
          </a:xfrm>
          <a:prstGeom prst="rect">
            <a:avLst/>
          </a:prstGeom>
        </p:spPr>
      </p:pic>
      <p:pic>
        <p:nvPicPr>
          <p:cNvPr id="6" name="Рисунок 5">
            <a:extLst>
              <a:ext uri="{FF2B5EF4-FFF2-40B4-BE49-F238E27FC236}">
                <a16:creationId xmlns:a16="http://schemas.microsoft.com/office/drawing/2014/main" id="{3C7C77E4-BE64-F2E8-2B35-D3AC71A1EDC5}"/>
              </a:ext>
            </a:extLst>
          </p:cNvPr>
          <p:cNvPicPr>
            <a:picLocks noChangeAspect="1"/>
          </p:cNvPicPr>
          <p:nvPr/>
        </p:nvPicPr>
        <p:blipFill>
          <a:blip r:embed="rId4"/>
          <a:stretch>
            <a:fillRect/>
          </a:stretch>
        </p:blipFill>
        <p:spPr>
          <a:xfrm>
            <a:off x="12320516" y="6722029"/>
            <a:ext cx="11632953" cy="4989957"/>
          </a:xfrm>
          <a:prstGeom prst="rect">
            <a:avLst/>
          </a:prstGeom>
        </p:spPr>
      </p:pic>
    </p:spTree>
    <p:extLst>
      <p:ext uri="{BB962C8B-B14F-4D97-AF65-F5344CB8AC3E}">
        <p14:creationId xmlns:p14="http://schemas.microsoft.com/office/powerpoint/2010/main" val="24079271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181" name="Placeholder Demo Text"/>
          <p:cNvSpPr txBox="1"/>
          <p:nvPr/>
        </p:nvSpPr>
        <p:spPr>
          <a:xfrm>
            <a:off x="2506133" y="3141076"/>
            <a:ext cx="10394858"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8000" b="0">
                <a:solidFill>
                  <a:srgbClr val="242423"/>
                </a:solidFill>
                <a:latin typeface="Montserrat Bold"/>
                <a:ea typeface="Montserrat Bold"/>
                <a:cs typeface="Montserrat Bold"/>
                <a:sym typeface="Montserrat Bold"/>
              </a:defRPr>
            </a:lvl1pPr>
          </a:lstStyle>
          <a:p>
            <a:r>
              <a:rPr lang="ru-RU" sz="5000" dirty="0">
                <a:solidFill>
                  <a:schemeClr val="tx1"/>
                </a:solidFill>
              </a:rPr>
              <a:t>Фильтрация данных</a:t>
            </a:r>
          </a:p>
        </p:txBody>
      </p:sp>
      <p:sp>
        <p:nvSpPr>
          <p:cNvPr id="182" name="Lorem ipsum dolor sit amet, consectetur adipiscing elit, sed do eiusmod tempor incididunt ut labore et dolore magna aliqua. Arcu dictum varius duis at consectetur lorem donec. Volutpat maecenas volutpat blandit aliquam. Egestas quis ipsum suspendisse ult"/>
          <p:cNvSpPr txBox="1"/>
          <p:nvPr/>
        </p:nvSpPr>
        <p:spPr>
          <a:xfrm>
            <a:off x="2506133" y="4213512"/>
            <a:ext cx="7273971" cy="18458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20000"/>
              </a:lnSpc>
              <a:defRPr sz="2200" b="0">
                <a:solidFill>
                  <a:srgbClr val="7F8189"/>
                </a:solidFill>
                <a:latin typeface="Arial"/>
                <a:ea typeface="Arial"/>
                <a:cs typeface="Arial"/>
                <a:sym typeface="Arial"/>
              </a:defRPr>
            </a:lvl1pPr>
          </a:lstStyle>
          <a:p>
            <a:pPr marL="0" indent="0">
              <a:buFont typeface="Arial"/>
              <a:buNone/>
            </a:pPr>
            <a:r>
              <a:rPr lang="ru-RU" sz="2400" dirty="0">
                <a:solidFill>
                  <a:schemeClr val="bg1">
                    <a:lumMod val="50000"/>
                  </a:schemeClr>
                </a:solidFill>
                <a:latin typeface="+mn-lt"/>
                <a:ea typeface="Verdana" panose="020B0604030504040204" pitchFamily="34" charset="0"/>
                <a:cs typeface="Verdana" panose="020B0604030504040204" pitchFamily="34" charset="0"/>
              </a:rPr>
              <a:t>С помощью фильтров</a:t>
            </a:r>
            <a:r>
              <a:rPr lang="en-US" sz="2400" dirty="0">
                <a:solidFill>
                  <a:schemeClr val="bg1">
                    <a:lumMod val="50000"/>
                  </a:schemeClr>
                </a:solidFill>
                <a:latin typeface="+mn-lt"/>
                <a:ea typeface="Verdana" panose="020B0604030504040204" pitchFamily="34" charset="0"/>
                <a:cs typeface="Verdana" panose="020B0604030504040204" pitchFamily="34" charset="0"/>
              </a:rPr>
              <a:t> </a:t>
            </a:r>
            <a:r>
              <a:rPr lang="ru-RU" sz="2400" dirty="0">
                <a:solidFill>
                  <a:schemeClr val="bg1">
                    <a:lumMod val="50000"/>
                  </a:schemeClr>
                </a:solidFill>
                <a:latin typeface="+mn-lt"/>
                <a:ea typeface="Verdana" panose="020B0604030504040204" pitchFamily="34" charset="0"/>
                <a:cs typeface="Verdana" panose="020B0604030504040204" pitchFamily="34" charset="0"/>
              </a:rPr>
              <a:t>в Б5Аналитика можно просматривать информацию только по выбранным аспектам, фильтровать ненужные данные и изменять вид графиков и визуальных элементов</a:t>
            </a:r>
          </a:p>
        </p:txBody>
      </p:sp>
      <p:sp>
        <p:nvSpPr>
          <p:cNvPr id="183" name="Rectangle"/>
          <p:cNvSpPr/>
          <p:nvPr/>
        </p:nvSpPr>
        <p:spPr>
          <a:xfrm>
            <a:off x="2616200" y="2796697"/>
            <a:ext cx="3322711" cy="143977"/>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pic>
        <p:nvPicPr>
          <p:cNvPr id="3" name="Рисунок 2">
            <a:extLst>
              <a:ext uri="{FF2B5EF4-FFF2-40B4-BE49-F238E27FC236}">
                <a16:creationId xmlns:a16="http://schemas.microsoft.com/office/drawing/2014/main" id="{6072E9F9-CC5C-6B8C-8DA6-DF909DD80EA1}"/>
              </a:ext>
            </a:extLst>
          </p:cNvPr>
          <p:cNvPicPr>
            <a:picLocks noChangeAspect="1"/>
          </p:cNvPicPr>
          <p:nvPr/>
        </p:nvPicPr>
        <p:blipFill>
          <a:blip r:embed="rId2"/>
          <a:stretch>
            <a:fillRect/>
          </a:stretch>
        </p:blipFill>
        <p:spPr>
          <a:xfrm>
            <a:off x="8420100" y="5722520"/>
            <a:ext cx="15352137" cy="7243806"/>
          </a:xfrm>
          <a:prstGeom prst="rect">
            <a:avLst/>
          </a:prstGeom>
        </p:spPr>
      </p:pic>
    </p:spTree>
    <p:extLst>
      <p:ext uri="{BB962C8B-B14F-4D97-AF65-F5344CB8AC3E}">
        <p14:creationId xmlns:p14="http://schemas.microsoft.com/office/powerpoint/2010/main" val="39573727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181" name="Placeholder Demo Text"/>
          <p:cNvSpPr txBox="1"/>
          <p:nvPr/>
        </p:nvSpPr>
        <p:spPr>
          <a:xfrm>
            <a:off x="2506133" y="3141076"/>
            <a:ext cx="10394858"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8000" b="0">
                <a:solidFill>
                  <a:srgbClr val="242423"/>
                </a:solidFill>
                <a:latin typeface="Montserrat Bold"/>
                <a:ea typeface="Montserrat Bold"/>
                <a:cs typeface="Montserrat Bold"/>
                <a:sym typeface="Montserrat Bold"/>
              </a:defRPr>
            </a:lvl1pPr>
          </a:lstStyle>
          <a:p>
            <a:r>
              <a:rPr lang="ru-RU" sz="5000" dirty="0">
                <a:solidFill>
                  <a:schemeClr val="tx1"/>
                </a:solidFill>
              </a:rPr>
              <a:t>Экспорт данных</a:t>
            </a:r>
          </a:p>
        </p:txBody>
      </p:sp>
      <p:sp>
        <p:nvSpPr>
          <p:cNvPr id="182" name="Lorem ipsum dolor sit amet, consectetur adipiscing elit, sed do eiusmod tempor incididunt ut labore et dolore magna aliqua. Arcu dictum varius duis at consectetur lorem donec. Volutpat maecenas volutpat blandit aliquam. Egestas quis ipsum suspendisse ult"/>
          <p:cNvSpPr txBox="1"/>
          <p:nvPr/>
        </p:nvSpPr>
        <p:spPr>
          <a:xfrm>
            <a:off x="2506133" y="4213512"/>
            <a:ext cx="7273971" cy="2732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2200" b="0">
                <a:solidFill>
                  <a:srgbClr val="7F8189"/>
                </a:solidFill>
                <a:latin typeface="Arial"/>
                <a:ea typeface="Arial"/>
                <a:cs typeface="Arial"/>
                <a:sym typeface="Arial"/>
              </a:defRPr>
            </a:lvl1pPr>
          </a:lstStyle>
          <a:p>
            <a:pPr marL="0" indent="0">
              <a:buFont typeface="Arial"/>
              <a:buNone/>
            </a:pPr>
            <a:r>
              <a:rPr lang="ru-RU" sz="2400" dirty="0">
                <a:solidFill>
                  <a:schemeClr val="bg1">
                    <a:lumMod val="50000"/>
                  </a:schemeClr>
                </a:solidFill>
                <a:latin typeface="+mn-lt"/>
                <a:ea typeface="Verdana" panose="020B0604030504040204" pitchFamily="34" charset="0"/>
                <a:cs typeface="Verdana" panose="020B0604030504040204" pitchFamily="34" charset="0"/>
              </a:rPr>
              <a:t>Для обмена информацией с коллегами, дальнейшего анализа в Б5Аналитика возможно извлечение больших объёмов информации за пределами платформы. </a:t>
            </a:r>
          </a:p>
          <a:p>
            <a:pPr marL="0" indent="0">
              <a:buFont typeface="Arial"/>
              <a:buNone/>
            </a:pPr>
            <a:r>
              <a:rPr lang="ru-RU" sz="2400" dirty="0">
                <a:solidFill>
                  <a:schemeClr val="bg1">
                    <a:lumMod val="50000"/>
                  </a:schemeClr>
                </a:solidFill>
                <a:latin typeface="+mn-lt"/>
                <a:ea typeface="Verdana" panose="020B0604030504040204" pitchFamily="34" charset="0"/>
                <a:cs typeface="Verdana" panose="020B0604030504040204" pitchFamily="34" charset="0"/>
              </a:rPr>
              <a:t>Экспорт данных в Б5Аналитика возможен в различных форматах, таких как CSV, Excel и PDF и др.</a:t>
            </a:r>
          </a:p>
        </p:txBody>
      </p:sp>
      <p:sp>
        <p:nvSpPr>
          <p:cNvPr id="183" name="Rectangle"/>
          <p:cNvSpPr/>
          <p:nvPr/>
        </p:nvSpPr>
        <p:spPr>
          <a:xfrm>
            <a:off x="2616200" y="2796697"/>
            <a:ext cx="3322711" cy="143977"/>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pic>
        <p:nvPicPr>
          <p:cNvPr id="6" name="Рисунок 5">
            <a:extLst>
              <a:ext uri="{FF2B5EF4-FFF2-40B4-BE49-F238E27FC236}">
                <a16:creationId xmlns:a16="http://schemas.microsoft.com/office/drawing/2014/main" id="{DA661013-EFDE-B6B8-D000-0A72957F3F0A}"/>
              </a:ext>
            </a:extLst>
          </p:cNvPr>
          <p:cNvPicPr>
            <a:picLocks noChangeAspect="1"/>
          </p:cNvPicPr>
          <p:nvPr/>
        </p:nvPicPr>
        <p:blipFill>
          <a:blip r:embed="rId2"/>
          <a:stretch>
            <a:fillRect/>
          </a:stretch>
        </p:blipFill>
        <p:spPr>
          <a:xfrm>
            <a:off x="12588240" y="3166567"/>
            <a:ext cx="9962197" cy="8339076"/>
          </a:xfrm>
          <a:prstGeom prst="rect">
            <a:avLst/>
          </a:prstGeom>
        </p:spPr>
      </p:pic>
    </p:spTree>
    <p:extLst>
      <p:ext uri="{BB962C8B-B14F-4D97-AF65-F5344CB8AC3E}">
        <p14:creationId xmlns:p14="http://schemas.microsoft.com/office/powerpoint/2010/main" val="229814249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2" name="Rectangle"/>
          <p:cNvSpPr/>
          <p:nvPr/>
        </p:nvSpPr>
        <p:spPr>
          <a:xfrm>
            <a:off x="-8467" y="-8467"/>
            <a:ext cx="24400935" cy="8516754"/>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pic>
        <p:nvPicPr>
          <p:cNvPr id="5" name="Рисунок 4">
            <a:extLst>
              <a:ext uri="{FF2B5EF4-FFF2-40B4-BE49-F238E27FC236}">
                <a16:creationId xmlns:a16="http://schemas.microsoft.com/office/drawing/2014/main" id="{28677335-FF56-4CCB-B83B-2B6C3FCF255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0555" r="40555"/>
          <a:stretch>
            <a:fillRect/>
          </a:stretch>
        </p:blipFill>
        <p:spPr>
          <a:xfrm>
            <a:off x="14385925" y="2393950"/>
            <a:ext cx="7035800" cy="9436100"/>
          </a:xfrm>
          <a:prstGeom prst="roundRect">
            <a:avLst>
              <a:gd name="adj" fmla="val 2636"/>
            </a:avLst>
          </a:prstGeom>
        </p:spPr>
      </p:pic>
      <p:sp>
        <p:nvSpPr>
          <p:cNvPr id="554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5545" name="Graphic 172"/>
          <p:cNvSpPr/>
          <p:nvPr/>
        </p:nvSpPr>
        <p:spPr>
          <a:xfrm>
            <a:off x="22510300" y="1327027"/>
            <a:ext cx="433135" cy="284245"/>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tx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546" name="Contact us"/>
          <p:cNvSpPr txBox="1"/>
          <p:nvPr/>
        </p:nvSpPr>
        <p:spPr>
          <a:xfrm>
            <a:off x="2624482" y="3247975"/>
            <a:ext cx="9567518"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8000" b="0">
                <a:solidFill>
                  <a:srgbClr val="242423"/>
                </a:solidFill>
                <a:latin typeface="Montserrat Bold"/>
                <a:ea typeface="Montserrat Bold"/>
                <a:cs typeface="Montserrat Bold"/>
                <a:sym typeface="Montserrat Bold"/>
              </a:defRPr>
            </a:lvl1pPr>
          </a:lstStyle>
          <a:p>
            <a:r>
              <a:rPr lang="ru-RU" dirty="0" err="1">
                <a:solidFill>
                  <a:schemeClr val="tx1"/>
                </a:solidFill>
              </a:rPr>
              <a:t>Бутин</a:t>
            </a:r>
            <a:r>
              <a:rPr lang="ru-RU" dirty="0">
                <a:solidFill>
                  <a:schemeClr val="tx1"/>
                </a:solidFill>
              </a:rPr>
              <a:t> Вячеслав</a:t>
            </a:r>
            <a:endParaRPr dirty="0">
              <a:solidFill>
                <a:schemeClr val="tx1"/>
              </a:solidFill>
            </a:endParaRPr>
          </a:p>
        </p:txBody>
      </p:sp>
      <p:sp>
        <p:nvSpPr>
          <p:cNvPr id="5547" name="Lorem ipsum dolor sit amet, consectetur adipiscing elit, sed do eiusmod tempor incididunt ut labore et dolore magna aliqua. Arcu dictum varius duis at consectetur lorem donec. Volutpat maecenas volutpat blandit aliquam. Egestas quis ipsum suspendisse ult"/>
          <p:cNvSpPr txBox="1"/>
          <p:nvPr/>
        </p:nvSpPr>
        <p:spPr>
          <a:xfrm>
            <a:off x="2676198" y="4795672"/>
            <a:ext cx="9104678" cy="12362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lnSpc>
                <a:spcPct val="120000"/>
              </a:lnSpc>
              <a:defRPr sz="2200" b="0">
                <a:solidFill>
                  <a:srgbClr val="7F8189"/>
                </a:solidFill>
                <a:latin typeface="Arial"/>
                <a:ea typeface="Arial"/>
                <a:cs typeface="Arial"/>
                <a:sym typeface="Arial"/>
              </a:defRPr>
            </a:lvl1pPr>
          </a:lstStyle>
          <a:p>
            <a:r>
              <a:rPr lang="ru-RU" sz="3200" dirty="0">
                <a:solidFill>
                  <a:schemeClr val="tx1"/>
                </a:solidFill>
                <a:latin typeface="+mn-lt"/>
              </a:rPr>
              <a:t>к.т.н., заместитель </a:t>
            </a:r>
          </a:p>
          <a:p>
            <a:r>
              <a:rPr lang="ru-RU" sz="3200" dirty="0">
                <a:solidFill>
                  <a:schemeClr val="tx1"/>
                </a:solidFill>
                <a:latin typeface="+mn-lt"/>
              </a:rPr>
              <a:t>генерального директора ООО «Б5Групп»</a:t>
            </a:r>
            <a:endParaRPr sz="3200" dirty="0">
              <a:solidFill>
                <a:schemeClr val="tx1"/>
              </a:solidFill>
              <a:latin typeface="+mn-lt"/>
            </a:endParaRPr>
          </a:p>
        </p:txBody>
      </p:sp>
      <p:grpSp>
        <p:nvGrpSpPr>
          <p:cNvPr id="3" name="Group 2">
            <a:extLst>
              <a:ext uri="{FF2B5EF4-FFF2-40B4-BE49-F238E27FC236}">
                <a16:creationId xmlns:a16="http://schemas.microsoft.com/office/drawing/2014/main" id="{992E4F52-EC64-C143-94D9-6625255B1EDD}"/>
              </a:ext>
            </a:extLst>
          </p:cNvPr>
          <p:cNvGrpSpPr/>
          <p:nvPr/>
        </p:nvGrpSpPr>
        <p:grpSpPr>
          <a:xfrm>
            <a:off x="2693841" y="9674757"/>
            <a:ext cx="3905742" cy="2003756"/>
            <a:chOff x="2693841" y="9674757"/>
            <a:chExt cx="3905742" cy="2003756"/>
          </a:xfrm>
        </p:grpSpPr>
        <p:sp>
          <p:nvSpPr>
            <p:cNvPr id="5553" name="Graphic 124"/>
            <p:cNvSpPr/>
            <p:nvPr/>
          </p:nvSpPr>
          <p:spPr>
            <a:xfrm>
              <a:off x="2693841" y="9738261"/>
              <a:ext cx="421545" cy="42154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8093" y="14990"/>
                  </a:moveTo>
                  <a:lnTo>
                    <a:pt x="8200" y="13511"/>
                  </a:lnTo>
                  <a:cubicBezTo>
                    <a:pt x="8229" y="13106"/>
                    <a:pt x="8414" y="12728"/>
                    <a:pt x="8716" y="12457"/>
                  </a:cubicBezTo>
                  <a:lnTo>
                    <a:pt x="14717" y="7041"/>
                  </a:lnTo>
                  <a:cubicBezTo>
                    <a:pt x="15000" y="6789"/>
                    <a:pt x="14655" y="6666"/>
                    <a:pt x="14278" y="6897"/>
                  </a:cubicBezTo>
                  <a:lnTo>
                    <a:pt x="7142" y="11362"/>
                  </a:lnTo>
                  <a:close/>
                  <a:moveTo>
                    <a:pt x="16451" y="4565"/>
                  </a:moveTo>
                  <a:lnTo>
                    <a:pt x="3010" y="9748"/>
                  </a:lnTo>
                  <a:cubicBezTo>
                    <a:pt x="2092" y="10116"/>
                    <a:pt x="2098" y="10628"/>
                    <a:pt x="2843" y="10855"/>
                  </a:cubicBezTo>
                  <a:lnTo>
                    <a:pt x="6291" y="11935"/>
                  </a:lnTo>
                  <a:lnTo>
                    <a:pt x="7478" y="15839"/>
                  </a:lnTo>
                  <a:cubicBezTo>
                    <a:pt x="7633" y="16271"/>
                    <a:pt x="7557" y="16440"/>
                    <a:pt x="8009" y="16440"/>
                  </a:cubicBezTo>
                  <a:cubicBezTo>
                    <a:pt x="8282" y="16437"/>
                    <a:pt x="8539" y="16308"/>
                    <a:pt x="8706" y="16091"/>
                  </a:cubicBezTo>
                  <a:lnTo>
                    <a:pt x="10382" y="14461"/>
                  </a:lnTo>
                  <a:lnTo>
                    <a:pt x="13870" y="17037"/>
                  </a:lnTo>
                  <a:cubicBezTo>
                    <a:pt x="14512" y="17392"/>
                    <a:pt x="14975" y="17209"/>
                    <a:pt x="15134" y="16442"/>
                  </a:cubicBezTo>
                  <a:lnTo>
                    <a:pt x="17424" y="5652"/>
                  </a:lnTo>
                  <a:cubicBezTo>
                    <a:pt x="17658" y="4712"/>
                    <a:pt x="17064" y="4286"/>
                    <a:pt x="16451" y="4565"/>
                  </a:cubicBezTo>
                  <a:close/>
                </a:path>
              </a:pathLst>
            </a:custGeom>
            <a:solidFill>
              <a:schemeClr val="tx1"/>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556" name="company_name"/>
            <p:cNvSpPr/>
            <p:nvPr/>
          </p:nvSpPr>
          <p:spPr>
            <a:xfrm>
              <a:off x="3306188" y="9674757"/>
              <a:ext cx="2362929" cy="57746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defTabSz="457200">
                <a:lnSpc>
                  <a:spcPct val="120000"/>
                </a:lnSpc>
                <a:defRPr sz="2200" b="0">
                  <a:solidFill>
                    <a:srgbClr val="7F8189"/>
                  </a:solidFill>
                  <a:latin typeface="Arial"/>
                  <a:ea typeface="Arial"/>
                  <a:cs typeface="Arial"/>
                  <a:sym typeface="Arial"/>
                </a:defRPr>
              </a:lvl1pPr>
            </a:lstStyle>
            <a:p>
              <a:r>
                <a:rPr lang="en-US" sz="2800" dirty="0">
                  <a:solidFill>
                    <a:schemeClr val="tx2"/>
                  </a:solidFill>
                  <a:latin typeface="+mn-lt"/>
                </a:rPr>
                <a:t>@vbutin</a:t>
              </a:r>
              <a:endParaRPr sz="2800" dirty="0">
                <a:solidFill>
                  <a:schemeClr val="tx2"/>
                </a:solidFill>
                <a:latin typeface="+mn-lt"/>
              </a:endParaRPr>
            </a:p>
          </p:txBody>
        </p:sp>
        <p:sp>
          <p:nvSpPr>
            <p:cNvPr id="5562" name="Graphic 166"/>
            <p:cNvSpPr/>
            <p:nvPr/>
          </p:nvSpPr>
          <p:spPr>
            <a:xfrm>
              <a:off x="2698494" y="10468025"/>
              <a:ext cx="424651" cy="42465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6765" y="0"/>
                    <a:pt x="10800" y="0"/>
                  </a:cubicBezTo>
                  <a:cubicBezTo>
                    <a:pt x="4835" y="0"/>
                    <a:pt x="0" y="4835"/>
                    <a:pt x="0" y="10800"/>
                  </a:cubicBezTo>
                  <a:cubicBezTo>
                    <a:pt x="0" y="16765"/>
                    <a:pt x="4835" y="21600"/>
                    <a:pt x="10800" y="21600"/>
                  </a:cubicBezTo>
                  <a:cubicBezTo>
                    <a:pt x="16762" y="21593"/>
                    <a:pt x="21593" y="16762"/>
                    <a:pt x="21600" y="10800"/>
                  </a:cubicBezTo>
                  <a:close/>
                  <a:moveTo>
                    <a:pt x="2316" y="11917"/>
                  </a:moveTo>
                  <a:lnTo>
                    <a:pt x="4501" y="11917"/>
                  </a:lnTo>
                  <a:cubicBezTo>
                    <a:pt x="4558" y="12921"/>
                    <a:pt x="4701" y="13918"/>
                    <a:pt x="4929" y="14897"/>
                  </a:cubicBezTo>
                  <a:lnTo>
                    <a:pt x="3277" y="14897"/>
                  </a:lnTo>
                  <a:cubicBezTo>
                    <a:pt x="2775" y="13971"/>
                    <a:pt x="2449" y="12961"/>
                    <a:pt x="2316" y="11917"/>
                  </a:cubicBezTo>
                  <a:close/>
                  <a:moveTo>
                    <a:pt x="3284" y="6703"/>
                  </a:moveTo>
                  <a:lnTo>
                    <a:pt x="4929" y="6703"/>
                  </a:lnTo>
                  <a:cubicBezTo>
                    <a:pt x="4701" y="7682"/>
                    <a:pt x="4558" y="8679"/>
                    <a:pt x="4501" y="9683"/>
                  </a:cubicBezTo>
                  <a:lnTo>
                    <a:pt x="2316" y="9683"/>
                  </a:lnTo>
                  <a:cubicBezTo>
                    <a:pt x="2449" y="8639"/>
                    <a:pt x="2775" y="7629"/>
                    <a:pt x="3277" y="6703"/>
                  </a:cubicBezTo>
                  <a:close/>
                  <a:moveTo>
                    <a:pt x="19288" y="9683"/>
                  </a:moveTo>
                  <a:lnTo>
                    <a:pt x="17099" y="9683"/>
                  </a:lnTo>
                  <a:cubicBezTo>
                    <a:pt x="17042" y="8679"/>
                    <a:pt x="16899" y="7682"/>
                    <a:pt x="16671" y="6703"/>
                  </a:cubicBezTo>
                  <a:lnTo>
                    <a:pt x="18323" y="6703"/>
                  </a:lnTo>
                  <a:cubicBezTo>
                    <a:pt x="18825" y="7629"/>
                    <a:pt x="19151" y="8639"/>
                    <a:pt x="19284" y="9683"/>
                  </a:cubicBezTo>
                  <a:close/>
                  <a:moveTo>
                    <a:pt x="11917" y="2607"/>
                  </a:moveTo>
                  <a:cubicBezTo>
                    <a:pt x="12582" y="3093"/>
                    <a:pt x="13120" y="3732"/>
                    <a:pt x="13487" y="4469"/>
                  </a:cubicBezTo>
                  <a:lnTo>
                    <a:pt x="11917" y="4469"/>
                  </a:lnTo>
                  <a:close/>
                  <a:moveTo>
                    <a:pt x="9683" y="4469"/>
                  </a:moveTo>
                  <a:lnTo>
                    <a:pt x="8113" y="4469"/>
                  </a:lnTo>
                  <a:cubicBezTo>
                    <a:pt x="8480" y="3732"/>
                    <a:pt x="9018" y="3093"/>
                    <a:pt x="9683" y="2607"/>
                  </a:cubicBezTo>
                  <a:close/>
                  <a:moveTo>
                    <a:pt x="9683" y="6703"/>
                  </a:moveTo>
                  <a:lnTo>
                    <a:pt x="9683" y="9683"/>
                  </a:lnTo>
                  <a:lnTo>
                    <a:pt x="6744" y="9683"/>
                  </a:lnTo>
                  <a:cubicBezTo>
                    <a:pt x="6805" y="8676"/>
                    <a:pt x="6968" y="7677"/>
                    <a:pt x="7231" y="6703"/>
                  </a:cubicBezTo>
                  <a:close/>
                  <a:moveTo>
                    <a:pt x="9683" y="11917"/>
                  </a:moveTo>
                  <a:lnTo>
                    <a:pt x="9683" y="14897"/>
                  </a:lnTo>
                  <a:lnTo>
                    <a:pt x="7231" y="14897"/>
                  </a:lnTo>
                  <a:cubicBezTo>
                    <a:pt x="6968" y="13923"/>
                    <a:pt x="6805" y="12924"/>
                    <a:pt x="6744" y="11917"/>
                  </a:cubicBezTo>
                  <a:close/>
                  <a:moveTo>
                    <a:pt x="9683" y="17131"/>
                  </a:moveTo>
                  <a:lnTo>
                    <a:pt x="9683" y="18993"/>
                  </a:lnTo>
                  <a:cubicBezTo>
                    <a:pt x="9018" y="18507"/>
                    <a:pt x="8480" y="17868"/>
                    <a:pt x="8113" y="17131"/>
                  </a:cubicBezTo>
                  <a:close/>
                  <a:moveTo>
                    <a:pt x="11917" y="17131"/>
                  </a:moveTo>
                  <a:lnTo>
                    <a:pt x="13487" y="17131"/>
                  </a:lnTo>
                  <a:cubicBezTo>
                    <a:pt x="13120" y="17868"/>
                    <a:pt x="12582" y="18507"/>
                    <a:pt x="11917" y="18993"/>
                  </a:cubicBezTo>
                  <a:close/>
                  <a:moveTo>
                    <a:pt x="11917" y="14897"/>
                  </a:moveTo>
                  <a:lnTo>
                    <a:pt x="11917" y="11917"/>
                  </a:lnTo>
                  <a:lnTo>
                    <a:pt x="14856" y="11917"/>
                  </a:lnTo>
                  <a:cubicBezTo>
                    <a:pt x="14795" y="12924"/>
                    <a:pt x="14632" y="13923"/>
                    <a:pt x="14369" y="14897"/>
                  </a:cubicBezTo>
                  <a:close/>
                  <a:moveTo>
                    <a:pt x="11917" y="9683"/>
                  </a:moveTo>
                  <a:lnTo>
                    <a:pt x="11917" y="6703"/>
                  </a:lnTo>
                  <a:lnTo>
                    <a:pt x="14369" y="6703"/>
                  </a:lnTo>
                  <a:cubicBezTo>
                    <a:pt x="14632" y="7677"/>
                    <a:pt x="14795" y="8676"/>
                    <a:pt x="14856" y="9683"/>
                  </a:cubicBezTo>
                  <a:close/>
                  <a:moveTo>
                    <a:pt x="15954" y="4469"/>
                  </a:moveTo>
                  <a:cubicBezTo>
                    <a:pt x="15845" y="4210"/>
                    <a:pt x="15731" y="3958"/>
                    <a:pt x="15610" y="3717"/>
                  </a:cubicBezTo>
                  <a:cubicBezTo>
                    <a:pt x="15940" y="3946"/>
                    <a:pt x="16254" y="4197"/>
                    <a:pt x="16549" y="4469"/>
                  </a:cubicBezTo>
                  <a:close/>
                  <a:moveTo>
                    <a:pt x="5646" y="4469"/>
                  </a:moveTo>
                  <a:lnTo>
                    <a:pt x="5050" y="4469"/>
                  </a:lnTo>
                  <a:cubicBezTo>
                    <a:pt x="5345" y="4197"/>
                    <a:pt x="5658" y="3946"/>
                    <a:pt x="5988" y="3717"/>
                  </a:cubicBezTo>
                  <a:cubicBezTo>
                    <a:pt x="5868" y="3958"/>
                    <a:pt x="5755" y="4210"/>
                    <a:pt x="5646" y="4469"/>
                  </a:cubicBezTo>
                  <a:close/>
                  <a:moveTo>
                    <a:pt x="5646" y="17131"/>
                  </a:moveTo>
                  <a:cubicBezTo>
                    <a:pt x="5755" y="17390"/>
                    <a:pt x="5869" y="17641"/>
                    <a:pt x="5990" y="17883"/>
                  </a:cubicBezTo>
                  <a:cubicBezTo>
                    <a:pt x="5660" y="17654"/>
                    <a:pt x="5346" y="17403"/>
                    <a:pt x="5051" y="17131"/>
                  </a:cubicBezTo>
                  <a:close/>
                  <a:moveTo>
                    <a:pt x="15954" y="17131"/>
                  </a:moveTo>
                  <a:lnTo>
                    <a:pt x="16550" y="17131"/>
                  </a:lnTo>
                  <a:cubicBezTo>
                    <a:pt x="16255" y="17403"/>
                    <a:pt x="15942" y="17654"/>
                    <a:pt x="15612" y="17883"/>
                  </a:cubicBezTo>
                  <a:cubicBezTo>
                    <a:pt x="15732" y="17641"/>
                    <a:pt x="15845" y="17390"/>
                    <a:pt x="15954" y="17131"/>
                  </a:cubicBezTo>
                  <a:close/>
                  <a:moveTo>
                    <a:pt x="16671" y="14897"/>
                  </a:moveTo>
                  <a:cubicBezTo>
                    <a:pt x="16899" y="13918"/>
                    <a:pt x="17042" y="12921"/>
                    <a:pt x="17099" y="11917"/>
                  </a:cubicBezTo>
                  <a:lnTo>
                    <a:pt x="19284" y="11917"/>
                  </a:lnTo>
                  <a:cubicBezTo>
                    <a:pt x="19151" y="12961"/>
                    <a:pt x="18825" y="13971"/>
                    <a:pt x="18323" y="14897"/>
                  </a:cubicBezTo>
                  <a:close/>
                </a:path>
              </a:pathLst>
            </a:custGeom>
            <a:solidFill>
              <a:schemeClr val="tx1"/>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563" name="Graphic 34"/>
            <p:cNvSpPr/>
            <p:nvPr/>
          </p:nvSpPr>
          <p:spPr>
            <a:xfrm>
              <a:off x="2725611" y="11153351"/>
              <a:ext cx="472785" cy="472858"/>
            </a:xfrm>
            <a:custGeom>
              <a:avLst/>
              <a:gdLst/>
              <a:ahLst/>
              <a:cxnLst>
                <a:cxn ang="0">
                  <a:pos x="wd2" y="hd2"/>
                </a:cxn>
                <a:cxn ang="5400000">
                  <a:pos x="wd2" y="hd2"/>
                </a:cxn>
                <a:cxn ang="10800000">
                  <a:pos x="wd2" y="hd2"/>
                </a:cxn>
                <a:cxn ang="16200000">
                  <a:pos x="wd2" y="hd2"/>
                </a:cxn>
              </a:cxnLst>
              <a:rect l="0" t="0" r="r" b="b"/>
              <a:pathLst>
                <a:path w="21540" h="21584" extrusionOk="0">
                  <a:moveTo>
                    <a:pt x="3843" y="21584"/>
                  </a:moveTo>
                  <a:cubicBezTo>
                    <a:pt x="3657" y="21584"/>
                    <a:pt x="3474" y="21533"/>
                    <a:pt x="3316" y="21435"/>
                  </a:cubicBezTo>
                  <a:lnTo>
                    <a:pt x="994" y="20011"/>
                  </a:lnTo>
                  <a:cubicBezTo>
                    <a:pt x="862" y="19930"/>
                    <a:pt x="751" y="19820"/>
                    <a:pt x="668" y="19689"/>
                  </a:cubicBezTo>
                  <a:cubicBezTo>
                    <a:pt x="586" y="19558"/>
                    <a:pt x="534" y="19410"/>
                    <a:pt x="518" y="19256"/>
                  </a:cubicBezTo>
                  <a:lnTo>
                    <a:pt x="6" y="14481"/>
                  </a:lnTo>
                  <a:cubicBezTo>
                    <a:pt x="-16" y="14271"/>
                    <a:pt x="29" y="14065"/>
                    <a:pt x="126" y="13888"/>
                  </a:cubicBezTo>
                  <a:cubicBezTo>
                    <a:pt x="223" y="13711"/>
                    <a:pt x="373" y="13563"/>
                    <a:pt x="563" y="13469"/>
                  </a:cubicBezTo>
                  <a:lnTo>
                    <a:pt x="5655" y="10945"/>
                  </a:lnTo>
                  <a:cubicBezTo>
                    <a:pt x="5835" y="10857"/>
                    <a:pt x="6032" y="10825"/>
                    <a:pt x="6222" y="10848"/>
                  </a:cubicBezTo>
                  <a:cubicBezTo>
                    <a:pt x="6413" y="10871"/>
                    <a:pt x="6600" y="10951"/>
                    <a:pt x="6751" y="11077"/>
                  </a:cubicBezTo>
                  <a:lnTo>
                    <a:pt x="8506" y="12549"/>
                  </a:lnTo>
                  <a:cubicBezTo>
                    <a:pt x="8931" y="12322"/>
                    <a:pt x="9339" y="12066"/>
                    <a:pt x="9727" y="11781"/>
                  </a:cubicBezTo>
                  <a:cubicBezTo>
                    <a:pt x="10116" y="11497"/>
                    <a:pt x="10484" y="11186"/>
                    <a:pt x="10828" y="10850"/>
                  </a:cubicBezTo>
                  <a:cubicBezTo>
                    <a:pt x="11164" y="10504"/>
                    <a:pt x="11475" y="10135"/>
                    <a:pt x="11759" y="9746"/>
                  </a:cubicBezTo>
                  <a:cubicBezTo>
                    <a:pt x="12043" y="9357"/>
                    <a:pt x="12299" y="8948"/>
                    <a:pt x="12526" y="8522"/>
                  </a:cubicBezTo>
                  <a:lnTo>
                    <a:pt x="11056" y="6763"/>
                  </a:lnTo>
                  <a:cubicBezTo>
                    <a:pt x="10930" y="6613"/>
                    <a:pt x="10850" y="6425"/>
                    <a:pt x="10828" y="6234"/>
                  </a:cubicBezTo>
                  <a:cubicBezTo>
                    <a:pt x="10805" y="6043"/>
                    <a:pt x="10837" y="5845"/>
                    <a:pt x="10925" y="5665"/>
                  </a:cubicBezTo>
                  <a:lnTo>
                    <a:pt x="13441" y="563"/>
                  </a:lnTo>
                  <a:cubicBezTo>
                    <a:pt x="13535" y="374"/>
                    <a:pt x="13683" y="224"/>
                    <a:pt x="13859" y="126"/>
                  </a:cubicBezTo>
                  <a:cubicBezTo>
                    <a:pt x="14036" y="29"/>
                    <a:pt x="14241" y="-16"/>
                    <a:pt x="14451" y="5"/>
                  </a:cubicBezTo>
                  <a:lnTo>
                    <a:pt x="19217" y="518"/>
                  </a:lnTo>
                  <a:cubicBezTo>
                    <a:pt x="19371" y="534"/>
                    <a:pt x="19519" y="586"/>
                    <a:pt x="19649" y="669"/>
                  </a:cubicBezTo>
                  <a:cubicBezTo>
                    <a:pt x="19780" y="752"/>
                    <a:pt x="19890" y="863"/>
                    <a:pt x="19971" y="995"/>
                  </a:cubicBezTo>
                  <a:lnTo>
                    <a:pt x="21392" y="3321"/>
                  </a:lnTo>
                  <a:cubicBezTo>
                    <a:pt x="21551" y="3581"/>
                    <a:pt x="21584" y="3899"/>
                    <a:pt x="21483" y="4187"/>
                  </a:cubicBezTo>
                  <a:cubicBezTo>
                    <a:pt x="20335" y="7443"/>
                    <a:pt x="17563" y="11635"/>
                    <a:pt x="14587" y="14617"/>
                  </a:cubicBezTo>
                  <a:cubicBezTo>
                    <a:pt x="11610" y="17599"/>
                    <a:pt x="7430" y="20376"/>
                    <a:pt x="4179" y="21526"/>
                  </a:cubicBezTo>
                  <a:cubicBezTo>
                    <a:pt x="4071" y="21564"/>
                    <a:pt x="3957" y="21584"/>
                    <a:pt x="3843" y="21584"/>
                  </a:cubicBezTo>
                  <a:close/>
                </a:path>
              </a:pathLst>
            </a:custGeom>
            <a:solidFill>
              <a:schemeClr val="tx1"/>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564" name="https://hislide.io"/>
            <p:cNvSpPr txBox="1"/>
            <p:nvPr/>
          </p:nvSpPr>
          <p:spPr>
            <a:xfrm>
              <a:off x="3306187" y="10421202"/>
              <a:ext cx="2362929" cy="5774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defTabSz="457200">
                <a:lnSpc>
                  <a:spcPct val="120000"/>
                </a:lnSpc>
                <a:defRPr sz="2200" b="0">
                  <a:solidFill>
                    <a:srgbClr val="7F8189"/>
                  </a:solidFill>
                  <a:latin typeface="Arial"/>
                  <a:ea typeface="Arial"/>
                  <a:cs typeface="Arial"/>
                  <a:sym typeface="Arial"/>
                </a:defRPr>
              </a:lvl1pPr>
            </a:lstStyle>
            <a:p>
              <a:r>
                <a:rPr sz="2800" dirty="0">
                  <a:solidFill>
                    <a:schemeClr val="tx2"/>
                  </a:solidFill>
                  <a:latin typeface="+mn-lt"/>
                  <a:hlinkClick r:id="rId4">
                    <a:extLst>
                      <a:ext uri="{A12FA001-AC4F-418D-AE19-62706E023703}">
                        <ahyp:hlinkClr xmlns:ahyp="http://schemas.microsoft.com/office/drawing/2018/hyperlinkcolor" val="tx"/>
                      </a:ext>
                    </a:extLst>
                  </a:hlinkClick>
                </a:rPr>
                <a:t>https://</a:t>
              </a:r>
              <a:r>
                <a:rPr lang="en-US" sz="2800" dirty="0">
                  <a:solidFill>
                    <a:schemeClr val="tx2"/>
                  </a:solidFill>
                  <a:latin typeface="+mn-lt"/>
                  <a:hlinkClick r:id="rId4">
                    <a:extLst>
                      <a:ext uri="{A12FA001-AC4F-418D-AE19-62706E023703}">
                        <ahyp:hlinkClr xmlns:ahyp="http://schemas.microsoft.com/office/drawing/2018/hyperlinkcolor" val="tx"/>
                      </a:ext>
                    </a:extLst>
                  </a:hlinkClick>
                </a:rPr>
                <a:t>b5g.ru</a:t>
              </a:r>
              <a:r>
                <a:rPr lang="en-US" sz="2800" dirty="0">
                  <a:solidFill>
                    <a:schemeClr val="tx2"/>
                  </a:solidFill>
                  <a:latin typeface="+mn-lt"/>
                </a:rPr>
                <a:t> </a:t>
              </a:r>
              <a:endParaRPr sz="2800" dirty="0">
                <a:solidFill>
                  <a:schemeClr val="tx2"/>
                </a:solidFill>
                <a:latin typeface="+mn-lt"/>
              </a:endParaRPr>
            </a:p>
          </p:txBody>
        </p:sp>
        <p:sp>
          <p:nvSpPr>
            <p:cNvPr id="5565" name="+1234567890"/>
            <p:cNvSpPr txBox="1"/>
            <p:nvPr/>
          </p:nvSpPr>
          <p:spPr>
            <a:xfrm>
              <a:off x="3269338" y="11101047"/>
              <a:ext cx="3330245" cy="5774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defTabSz="457200">
                <a:lnSpc>
                  <a:spcPct val="120000"/>
                </a:lnSpc>
                <a:defRPr sz="2200" b="0">
                  <a:solidFill>
                    <a:srgbClr val="7F8189"/>
                  </a:solidFill>
                  <a:latin typeface="Arial"/>
                  <a:ea typeface="Arial"/>
                  <a:cs typeface="Arial"/>
                  <a:sym typeface="Arial"/>
                </a:defRPr>
              </a:lvl1pPr>
            </a:lstStyle>
            <a:p>
              <a:r>
                <a:rPr lang="ru-RU" sz="2800" dirty="0">
                  <a:solidFill>
                    <a:schemeClr val="tx2"/>
                  </a:solidFill>
                  <a:latin typeface="+mn-lt"/>
                </a:rPr>
                <a:t>+7-926-571-95-71</a:t>
              </a:r>
            </a:p>
          </p:txBody>
        </p:sp>
      </p:grpSp>
      <p:grpSp>
        <p:nvGrpSpPr>
          <p:cNvPr id="5551" name="Group"/>
          <p:cNvGrpSpPr/>
          <p:nvPr/>
        </p:nvGrpSpPr>
        <p:grpSpPr>
          <a:xfrm>
            <a:off x="17641507" y="6293337"/>
            <a:ext cx="500852" cy="660400"/>
            <a:chOff x="0" y="0"/>
            <a:chExt cx="500850" cy="660399"/>
          </a:xfrm>
        </p:grpSpPr>
        <p:sp>
          <p:nvSpPr>
            <p:cNvPr id="5549" name="Graphic 2"/>
            <p:cNvSpPr/>
            <p:nvPr/>
          </p:nvSpPr>
          <p:spPr>
            <a:xfrm>
              <a:off x="-1" y="-1"/>
              <a:ext cx="500852" cy="660401"/>
            </a:xfrm>
            <a:custGeom>
              <a:avLst/>
              <a:gdLst/>
              <a:ahLst/>
              <a:cxnLst>
                <a:cxn ang="0">
                  <a:pos x="wd2" y="hd2"/>
                </a:cxn>
                <a:cxn ang="5400000">
                  <a:pos x="wd2" y="hd2"/>
                </a:cxn>
                <a:cxn ang="10800000">
                  <a:pos x="wd2" y="hd2"/>
                </a:cxn>
                <a:cxn ang="16200000">
                  <a:pos x="wd2" y="hd2"/>
                </a:cxn>
              </a:cxnLst>
              <a:rect l="0" t="0" r="r" b="b"/>
              <a:pathLst>
                <a:path w="19668" h="20547" extrusionOk="0">
                  <a:moveTo>
                    <a:pt x="9834" y="20547"/>
                  </a:moveTo>
                  <a:cubicBezTo>
                    <a:pt x="9440" y="20547"/>
                    <a:pt x="9071" y="20396"/>
                    <a:pt x="8843" y="20141"/>
                  </a:cubicBezTo>
                  <a:lnTo>
                    <a:pt x="1811" y="12297"/>
                  </a:lnTo>
                  <a:cubicBezTo>
                    <a:pt x="-1329" y="8786"/>
                    <a:pt x="-283" y="3923"/>
                    <a:pt x="4148" y="1435"/>
                  </a:cubicBezTo>
                  <a:cubicBezTo>
                    <a:pt x="8579" y="-1053"/>
                    <a:pt x="14717" y="-224"/>
                    <a:pt x="17857" y="3287"/>
                  </a:cubicBezTo>
                  <a:cubicBezTo>
                    <a:pt x="20271" y="5986"/>
                    <a:pt x="20271" y="9598"/>
                    <a:pt x="17857" y="12297"/>
                  </a:cubicBezTo>
                  <a:lnTo>
                    <a:pt x="10825" y="20141"/>
                  </a:lnTo>
                  <a:cubicBezTo>
                    <a:pt x="10597" y="20396"/>
                    <a:pt x="10228" y="20547"/>
                    <a:pt x="9834" y="20547"/>
                  </a:cubicBezTo>
                  <a:close/>
                </a:path>
              </a:pathLst>
            </a:custGeom>
            <a:solidFill>
              <a:schemeClr val="tx1"/>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sp>
          <p:nvSpPr>
            <p:cNvPr id="5550" name="Graphic 84"/>
            <p:cNvSpPr/>
            <p:nvPr/>
          </p:nvSpPr>
          <p:spPr>
            <a:xfrm>
              <a:off x="140352" y="147451"/>
              <a:ext cx="220149" cy="22014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176"/>
                    <a:pt x="20484" y="13292"/>
                    <a:pt x="19108" y="13292"/>
                  </a:cubicBezTo>
                  <a:lnTo>
                    <a:pt x="13292" y="13292"/>
                  </a:lnTo>
                  <a:lnTo>
                    <a:pt x="13292" y="19108"/>
                  </a:lnTo>
                  <a:cubicBezTo>
                    <a:pt x="13292" y="20484"/>
                    <a:pt x="12177" y="21600"/>
                    <a:pt x="10800" y="21600"/>
                  </a:cubicBezTo>
                  <a:cubicBezTo>
                    <a:pt x="9424" y="21600"/>
                    <a:pt x="8308" y="20484"/>
                    <a:pt x="8308" y="19108"/>
                  </a:cubicBezTo>
                  <a:lnTo>
                    <a:pt x="8308" y="13292"/>
                  </a:lnTo>
                  <a:lnTo>
                    <a:pt x="2492" y="13292"/>
                  </a:lnTo>
                  <a:cubicBezTo>
                    <a:pt x="1116" y="13292"/>
                    <a:pt x="0" y="12176"/>
                    <a:pt x="0" y="10800"/>
                  </a:cubicBezTo>
                  <a:cubicBezTo>
                    <a:pt x="0" y="9423"/>
                    <a:pt x="1116" y="8308"/>
                    <a:pt x="2492" y="8308"/>
                  </a:cubicBezTo>
                  <a:lnTo>
                    <a:pt x="8308" y="8308"/>
                  </a:lnTo>
                  <a:lnTo>
                    <a:pt x="8308" y="2492"/>
                  </a:lnTo>
                  <a:cubicBezTo>
                    <a:pt x="8308" y="1116"/>
                    <a:pt x="9424" y="0"/>
                    <a:pt x="10800" y="0"/>
                  </a:cubicBezTo>
                  <a:cubicBezTo>
                    <a:pt x="12176" y="0"/>
                    <a:pt x="13292" y="1116"/>
                    <a:pt x="13292" y="2492"/>
                  </a:cubicBezTo>
                  <a:lnTo>
                    <a:pt x="13292" y="8308"/>
                  </a:lnTo>
                  <a:lnTo>
                    <a:pt x="19108" y="8308"/>
                  </a:lnTo>
                  <a:cubicBezTo>
                    <a:pt x="20484" y="8308"/>
                    <a:pt x="21600" y="9424"/>
                    <a:pt x="21600" y="10800"/>
                  </a:cubicBezTo>
                  <a:close/>
                </a:path>
              </a:pathLst>
            </a:custGeom>
            <a:solidFill>
              <a:schemeClr val="bg2"/>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grpSp>
      <p:sp>
        <p:nvSpPr>
          <p:cNvPr id="26" name="TextBox 25">
            <a:extLst>
              <a:ext uri="{FF2B5EF4-FFF2-40B4-BE49-F238E27FC236}">
                <a16:creationId xmlns:a16="http://schemas.microsoft.com/office/drawing/2014/main" id="{20F69BAF-490B-497B-93C6-7FD6E93DE8AF}"/>
              </a:ext>
            </a:extLst>
          </p:cNvPr>
          <p:cNvSpPr txBox="1"/>
          <p:nvPr/>
        </p:nvSpPr>
        <p:spPr>
          <a:xfrm>
            <a:off x="4733753" y="9701880"/>
            <a:ext cx="396352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b="0" kern="0" spc="42" dirty="0">
                <a:solidFill>
                  <a:schemeClr val="tx2"/>
                </a:solidFill>
                <a:latin typeface="+mn-lt"/>
                <a:ea typeface="SF Pro Display Regular" pitchFamily="34" charset="-122"/>
                <a:cs typeface="Arial" panose="020B0604020202020204" pitchFamily="34" charset="0"/>
              </a:rPr>
              <a:t>v.butin@b5g.ru</a:t>
            </a:r>
            <a:endParaRPr lang="en-US" sz="2800" b="0" dirty="0">
              <a:solidFill>
                <a:schemeClr val="tx2"/>
              </a:solidFill>
              <a:latin typeface="+mn-lt"/>
            </a:endParaRPr>
          </a:p>
        </p:txBody>
      </p:sp>
      <p:sp>
        <p:nvSpPr>
          <p:cNvPr id="27" name="Graphic 10">
            <a:extLst>
              <a:ext uri="{FF2B5EF4-FFF2-40B4-BE49-F238E27FC236}">
                <a16:creationId xmlns:a16="http://schemas.microsoft.com/office/drawing/2014/main" id="{14196718-E713-443B-9C57-39346CB68CB8}"/>
              </a:ext>
            </a:extLst>
          </p:cNvPr>
          <p:cNvSpPr/>
          <p:nvPr/>
        </p:nvSpPr>
        <p:spPr>
          <a:xfrm>
            <a:off x="4868443" y="9726004"/>
            <a:ext cx="443333" cy="443320"/>
          </a:xfrm>
          <a:custGeom>
            <a:avLst/>
            <a:gdLst/>
            <a:ahLst/>
            <a:cxnLst>
              <a:cxn ang="0">
                <a:pos x="wd2" y="hd2"/>
              </a:cxn>
              <a:cxn ang="5400000">
                <a:pos x="wd2" y="hd2"/>
              </a:cxn>
              <a:cxn ang="10800000">
                <a:pos x="wd2" y="hd2"/>
              </a:cxn>
              <a:cxn ang="16200000">
                <a:pos x="wd2" y="hd2"/>
              </a:cxn>
            </a:cxnLst>
            <a:rect l="0" t="0" r="r" b="b"/>
            <a:pathLst>
              <a:path w="21325" h="21578" extrusionOk="0">
                <a:moveTo>
                  <a:pt x="8137" y="21578"/>
                </a:moveTo>
                <a:lnTo>
                  <a:pt x="8117" y="21578"/>
                </a:lnTo>
                <a:cubicBezTo>
                  <a:pt x="7897" y="21574"/>
                  <a:pt x="7694" y="21504"/>
                  <a:pt x="7519" y="21378"/>
                </a:cubicBezTo>
                <a:cubicBezTo>
                  <a:pt x="7344" y="21253"/>
                  <a:pt x="7213" y="21081"/>
                  <a:pt x="7137" y="20872"/>
                </a:cubicBezTo>
                <a:lnTo>
                  <a:pt x="66" y="1452"/>
                </a:lnTo>
                <a:cubicBezTo>
                  <a:pt x="-138" y="893"/>
                  <a:pt x="145" y="273"/>
                  <a:pt x="697" y="67"/>
                </a:cubicBezTo>
                <a:cubicBezTo>
                  <a:pt x="935" y="-22"/>
                  <a:pt x="1197" y="-22"/>
                  <a:pt x="1435" y="67"/>
                </a:cubicBezTo>
                <a:lnTo>
                  <a:pt x="20627" y="7222"/>
                </a:lnTo>
                <a:cubicBezTo>
                  <a:pt x="21180" y="7428"/>
                  <a:pt x="21462" y="8048"/>
                  <a:pt x="21258" y="8607"/>
                </a:cubicBezTo>
                <a:cubicBezTo>
                  <a:pt x="21155" y="8890"/>
                  <a:pt x="20940" y="9116"/>
                  <a:pt x="20664" y="9231"/>
                </a:cubicBezTo>
                <a:lnTo>
                  <a:pt x="12489" y="12638"/>
                </a:lnTo>
                <a:lnTo>
                  <a:pt x="9123" y="20909"/>
                </a:lnTo>
                <a:cubicBezTo>
                  <a:pt x="9041" y="21111"/>
                  <a:pt x="8906" y="21276"/>
                  <a:pt x="8730" y="21395"/>
                </a:cubicBezTo>
                <a:cubicBezTo>
                  <a:pt x="8555" y="21514"/>
                  <a:pt x="8353" y="21578"/>
                  <a:pt x="8137" y="21578"/>
                </a:cubicBezTo>
                <a:close/>
              </a:path>
            </a:pathLst>
          </a:custGeom>
          <a:solidFill>
            <a:schemeClr val="tx1"/>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dirty="0">
              <a:latin typeface="Arial Black" panose="020B0604020202020204" pitchFamily="34" charset="0"/>
              <a:cs typeface="Arial Black" panose="020B0604020202020204" pitchFamily="34" charset="0"/>
            </a:endParaRPr>
          </a:p>
        </p:txBody>
      </p:sp>
      <p:pic>
        <p:nvPicPr>
          <p:cNvPr id="28" name="Picture 4" descr="На изображении может находиться: 1 человек, текст «отрасли россии тениях ный TMMAG бутин вячеслав валерьевич»">
            <a:extLst>
              <a:ext uri="{FF2B5EF4-FFF2-40B4-BE49-F238E27FC236}">
                <a16:creationId xmlns:a16="http://schemas.microsoft.com/office/drawing/2014/main" id="{2C4F65D2-D986-4F02-8630-9E65D9C4E4E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317300" y="2162402"/>
            <a:ext cx="7104696" cy="7104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 name="Рисунок 36">
            <a:extLst>
              <a:ext uri="{FF2B5EF4-FFF2-40B4-BE49-F238E27FC236}">
                <a16:creationId xmlns:a16="http://schemas.microsoft.com/office/drawing/2014/main" id="{40B2509E-38EE-417A-9211-2D919EC588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24662" y="844568"/>
            <a:ext cx="5155416" cy="1306039"/>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Другая 1">
      <a:dk1>
        <a:sysClr val="windowText" lastClr="000000"/>
      </a:dk1>
      <a:lt1>
        <a:sysClr val="window" lastClr="FFFFFF"/>
      </a:lt1>
      <a:dk2>
        <a:srgbClr val="44546A"/>
      </a:dk2>
      <a:lt2>
        <a:srgbClr val="E7E6E6"/>
      </a:lt2>
      <a:accent1>
        <a:srgbClr val="F94F0D"/>
      </a:accent1>
      <a:accent2>
        <a:srgbClr val="5D646E"/>
      </a:accent2>
      <a:accent3>
        <a:srgbClr val="F94F0D"/>
      </a:accent3>
      <a:accent4>
        <a:srgbClr val="5D646E"/>
      </a:accent4>
      <a:accent5>
        <a:srgbClr val="F94F0D"/>
      </a:accent5>
      <a:accent6>
        <a:srgbClr val="5D646E"/>
      </a:accent6>
      <a:hlink>
        <a:srgbClr val="FFFFFF"/>
      </a:hlink>
      <a:folHlink>
        <a:srgbClr val="F94F0D"/>
      </a:folHlink>
    </a:clrScheme>
    <a:fontScheme name="Другая 1">
      <a:majorFont>
        <a:latin typeface="SF Pro Display"/>
        <a:ea typeface=""/>
        <a:cs typeface=""/>
      </a:majorFont>
      <a:minorFont>
        <a:latin typeface="SF Pro Display"/>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DD66"/>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DD66"/>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2223</TotalTime>
  <Words>309</Words>
  <Application>Microsoft Office PowerPoint</Application>
  <PresentationFormat>Произвольный</PresentationFormat>
  <Paragraphs>36</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Arial Black</vt:lpstr>
      <vt:lpstr>Helvetica Neue</vt:lpstr>
      <vt:lpstr>Montserrat Bold</vt:lpstr>
      <vt:lpstr>Wingdings</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Дарья Деменкова</dc:creator>
  <cp:lastModifiedBy>Должикова</cp:lastModifiedBy>
  <cp:revision>76</cp:revision>
  <dcterms:modified xsi:type="dcterms:W3CDTF">2024-05-07T10:34:38Z</dcterms:modified>
</cp:coreProperties>
</file>